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01" r:id="rId1"/>
  </p:sldMasterIdLst>
  <p:notesMasterIdLst>
    <p:notesMasterId r:id="rId55"/>
  </p:notesMasterIdLst>
  <p:sldIdLst>
    <p:sldId id="597" r:id="rId2"/>
    <p:sldId id="598" r:id="rId3"/>
    <p:sldId id="258" r:id="rId4"/>
    <p:sldId id="259" r:id="rId5"/>
    <p:sldId id="261" r:id="rId6"/>
    <p:sldId id="262" r:id="rId7"/>
    <p:sldId id="576" r:id="rId8"/>
    <p:sldId id="577" r:id="rId9"/>
    <p:sldId id="578" r:id="rId10"/>
    <p:sldId id="579" r:id="rId11"/>
    <p:sldId id="276" r:id="rId12"/>
    <p:sldId id="277" r:id="rId13"/>
    <p:sldId id="278" r:id="rId14"/>
    <p:sldId id="291" r:id="rId15"/>
    <p:sldId id="395" r:id="rId16"/>
    <p:sldId id="528" r:id="rId17"/>
    <p:sldId id="529" r:id="rId18"/>
    <p:sldId id="599" r:id="rId19"/>
    <p:sldId id="530" r:id="rId20"/>
    <p:sldId id="531" r:id="rId21"/>
    <p:sldId id="533" r:id="rId22"/>
    <p:sldId id="389" r:id="rId23"/>
    <p:sldId id="407" r:id="rId24"/>
    <p:sldId id="306" r:id="rId25"/>
    <p:sldId id="315" r:id="rId26"/>
    <p:sldId id="319" r:id="rId27"/>
    <p:sldId id="320" r:id="rId28"/>
    <p:sldId id="390" r:id="rId29"/>
    <p:sldId id="391" r:id="rId30"/>
    <p:sldId id="392" r:id="rId31"/>
    <p:sldId id="393" r:id="rId32"/>
    <p:sldId id="556" r:id="rId33"/>
    <p:sldId id="557" r:id="rId34"/>
    <p:sldId id="558" r:id="rId35"/>
    <p:sldId id="559" r:id="rId36"/>
    <p:sldId id="560" r:id="rId37"/>
    <p:sldId id="561" r:id="rId38"/>
    <p:sldId id="562" r:id="rId39"/>
    <p:sldId id="563" r:id="rId40"/>
    <p:sldId id="564" r:id="rId41"/>
    <p:sldId id="565" r:id="rId42"/>
    <p:sldId id="566" r:id="rId43"/>
    <p:sldId id="403" r:id="rId44"/>
    <p:sldId id="404" r:id="rId45"/>
    <p:sldId id="412" r:id="rId46"/>
    <p:sldId id="339" r:id="rId47"/>
    <p:sldId id="340" r:id="rId48"/>
    <p:sldId id="341" r:id="rId49"/>
    <p:sldId id="342" r:id="rId50"/>
    <p:sldId id="569" r:id="rId51"/>
    <p:sldId id="570" r:id="rId52"/>
    <p:sldId id="466" r:id="rId53"/>
    <p:sldId id="383"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hard Pape" initials="GP" lastIdx="1" clrIdx="0">
    <p:extLst>
      <p:ext uri="{19B8F6BF-5375-455C-9EA6-DF929625EA0E}">
        <p15:presenceInfo xmlns:p15="http://schemas.microsoft.com/office/powerpoint/2012/main" userId="b7e890685316a74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3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693E0F-0F79-4B18-9B87-A585EBC3CC8C}" type="datetimeFigureOut">
              <a:rPr lang="de-DE" smtClean="0"/>
              <a:t>23.11.2018</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F580AA-337A-446E-B649-7801040F4DC4}" type="slidenum">
              <a:rPr lang="de-DE" smtClean="0"/>
              <a:t>‹Nr.›</a:t>
            </a:fld>
            <a:endParaRPr lang="de-DE" dirty="0"/>
          </a:p>
        </p:txBody>
      </p:sp>
    </p:spTree>
    <p:extLst>
      <p:ext uri="{BB962C8B-B14F-4D97-AF65-F5344CB8AC3E}">
        <p14:creationId xmlns:p14="http://schemas.microsoft.com/office/powerpoint/2010/main" val="23288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a:ln/>
        </p:spPr>
      </p:sp>
      <p:sp>
        <p:nvSpPr>
          <p:cNvPr id="51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
        <p:nvSpPr>
          <p:cNvPr id="51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C4DA76D-32E6-4FDB-A1FD-2894A2738A3E}" type="slidenum">
              <a:rPr lang="de-DE" altLang="de-DE" smtClean="0">
                <a:latin typeface="Tahoma" panose="020B0604030504040204" pitchFamily="34" charset="0"/>
              </a:rPr>
              <a:pPr>
                <a:spcBef>
                  <a:spcPct val="0"/>
                </a:spcBef>
              </a:pPr>
              <a:t>1</a:t>
            </a:fld>
            <a:endParaRPr lang="de-DE" altLang="de-DE" smtClean="0">
              <a:latin typeface="Tahoma" panose="020B0604030504040204" pitchFamily="34" charset="0"/>
            </a:endParaRPr>
          </a:p>
        </p:txBody>
      </p:sp>
    </p:spTree>
    <p:extLst>
      <p:ext uri="{BB962C8B-B14F-4D97-AF65-F5344CB8AC3E}">
        <p14:creationId xmlns:p14="http://schemas.microsoft.com/office/powerpoint/2010/main" val="24426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F580AA-337A-446E-B649-7801040F4DC4}" type="slidenum">
              <a:rPr lang="de-DE" smtClean="0"/>
              <a:t>2</a:t>
            </a:fld>
            <a:endParaRPr lang="de-DE" dirty="0"/>
          </a:p>
        </p:txBody>
      </p:sp>
    </p:spTree>
    <p:extLst>
      <p:ext uri="{BB962C8B-B14F-4D97-AF65-F5344CB8AC3E}">
        <p14:creationId xmlns:p14="http://schemas.microsoft.com/office/powerpoint/2010/main" val="3353293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F580AA-337A-446E-B649-7801040F4DC4}" type="slidenum">
              <a:rPr lang="de-DE" smtClean="0"/>
              <a:t>3</a:t>
            </a:fld>
            <a:endParaRPr lang="de-DE" dirty="0"/>
          </a:p>
        </p:txBody>
      </p:sp>
    </p:spTree>
    <p:extLst>
      <p:ext uri="{BB962C8B-B14F-4D97-AF65-F5344CB8AC3E}">
        <p14:creationId xmlns:p14="http://schemas.microsoft.com/office/powerpoint/2010/main" val="1792580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F580AA-337A-446E-B649-7801040F4DC4}" type="slidenum">
              <a:rPr lang="de-DE" smtClean="0"/>
              <a:t>4</a:t>
            </a:fld>
            <a:endParaRPr lang="de-DE" dirty="0"/>
          </a:p>
        </p:txBody>
      </p:sp>
    </p:spTree>
    <p:extLst>
      <p:ext uri="{BB962C8B-B14F-4D97-AF65-F5344CB8AC3E}">
        <p14:creationId xmlns:p14="http://schemas.microsoft.com/office/powerpoint/2010/main" val="1799027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F580AA-337A-446E-B649-7801040F4DC4}" type="slidenum">
              <a:rPr lang="de-DE" smtClean="0"/>
              <a:t>10</a:t>
            </a:fld>
            <a:endParaRPr lang="de-DE" dirty="0"/>
          </a:p>
        </p:txBody>
      </p:sp>
    </p:spTree>
    <p:extLst>
      <p:ext uri="{BB962C8B-B14F-4D97-AF65-F5344CB8AC3E}">
        <p14:creationId xmlns:p14="http://schemas.microsoft.com/office/powerpoint/2010/main" val="1305835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a:ln/>
        </p:spPr>
      </p:sp>
      <p:sp>
        <p:nvSpPr>
          <p:cNvPr id="286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dirty="0"/>
          </a:p>
        </p:txBody>
      </p:sp>
      <p:sp>
        <p:nvSpPr>
          <p:cNvPr id="286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9163E416-FD3C-450C-A71C-954EE1E3D420}" type="slidenum">
              <a:rPr lang="de-DE" altLang="de-DE" sz="1200" smtClean="0"/>
              <a:pPr/>
              <a:t>11</a:t>
            </a:fld>
            <a:endParaRPr lang="de-DE" altLang="de-DE" sz="1200" dirty="0"/>
          </a:p>
        </p:txBody>
      </p:sp>
    </p:spTree>
    <p:extLst>
      <p:ext uri="{BB962C8B-B14F-4D97-AF65-F5344CB8AC3E}">
        <p14:creationId xmlns:p14="http://schemas.microsoft.com/office/powerpoint/2010/main" val="3554285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F580AA-337A-446E-B649-7801040F4DC4}" type="slidenum">
              <a:rPr lang="de-DE" smtClean="0"/>
              <a:t>18</a:t>
            </a:fld>
            <a:endParaRPr lang="de-DE" dirty="0"/>
          </a:p>
        </p:txBody>
      </p:sp>
    </p:spTree>
    <p:extLst>
      <p:ext uri="{BB962C8B-B14F-4D97-AF65-F5344CB8AC3E}">
        <p14:creationId xmlns:p14="http://schemas.microsoft.com/office/powerpoint/2010/main" val="3059703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F580AA-337A-446E-B649-7801040F4DC4}" type="slidenum">
              <a:rPr lang="de-DE" smtClean="0"/>
              <a:t>19</a:t>
            </a:fld>
            <a:endParaRPr lang="de-DE" dirty="0"/>
          </a:p>
        </p:txBody>
      </p:sp>
    </p:spTree>
    <p:extLst>
      <p:ext uri="{BB962C8B-B14F-4D97-AF65-F5344CB8AC3E}">
        <p14:creationId xmlns:p14="http://schemas.microsoft.com/office/powerpoint/2010/main" val="132673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Folienbildplatzhalter 1"/>
          <p:cNvSpPr>
            <a:spLocks noGrp="1" noRot="1" noChangeAspect="1" noTextEdit="1"/>
          </p:cNvSpPr>
          <p:nvPr>
            <p:ph type="sldImg"/>
          </p:nvPr>
        </p:nvSpPr>
        <p:spPr>
          <a:ln/>
        </p:spPr>
      </p:sp>
      <p:sp>
        <p:nvSpPr>
          <p:cNvPr id="145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dirty="0"/>
          </a:p>
        </p:txBody>
      </p:sp>
      <p:sp>
        <p:nvSpPr>
          <p:cNvPr id="145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B9E81B1-D20F-428F-87A2-248C5AFA2266}" type="slidenum">
              <a:rPr lang="de-DE" altLang="de-DE" smtClean="0">
                <a:latin typeface="Tahoma" panose="020B0604030504040204" pitchFamily="34" charset="0"/>
              </a:rPr>
              <a:pPr>
                <a:spcBef>
                  <a:spcPct val="0"/>
                </a:spcBef>
              </a:pPr>
              <a:t>53</a:t>
            </a:fld>
            <a:endParaRPr lang="de-DE" altLang="de-DE" dirty="0">
              <a:latin typeface="Tahoma" panose="020B0604030504040204" pitchFamily="34" charset="0"/>
            </a:endParaRPr>
          </a:p>
        </p:txBody>
      </p:sp>
    </p:spTree>
    <p:extLst>
      <p:ext uri="{BB962C8B-B14F-4D97-AF65-F5344CB8AC3E}">
        <p14:creationId xmlns:p14="http://schemas.microsoft.com/office/powerpoint/2010/main" val="2258143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el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a:p>
        </p:txBody>
      </p:sp>
      <p:sp>
        <p:nvSpPr>
          <p:cNvPr id="17" name="Untertitel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a:t>Formatvorlage des Untertitelmasters durch Klicken bearbeiten</a:t>
            </a:r>
            <a:endParaRPr kumimoji="0" lang="en-US"/>
          </a:p>
        </p:txBody>
      </p:sp>
      <p:grpSp>
        <p:nvGrpSpPr>
          <p:cNvPr id="2" name="Gruppieren 1"/>
          <p:cNvGrpSpPr/>
          <p:nvPr/>
        </p:nvGrpSpPr>
        <p:grpSpPr>
          <a:xfrm>
            <a:off x="-5019" y="4953000"/>
            <a:ext cx="12197020"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fld id="{8AD0CB35-3001-4AB2-ADBA-59EBDC0903A7}" type="datetime1">
              <a:rPr lang="de-DE" smtClean="0"/>
              <a:t>23.11.2018</a:t>
            </a:fld>
            <a:endParaRPr lang="en-US" dirty="0"/>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r>
              <a:rPr lang="en-US" smtClean="0"/>
              <a:t>RiBGH Prof. Dr. Gerhard Pape</a:t>
            </a:r>
            <a:endParaRPr lang="en-US" dirty="0"/>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fld id="{6D22F896-40B5-4ADD-8801-0D06FADFA095}" type="slidenum">
              <a:rPr lang="en-US" smtClean="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609600" y="1481330"/>
            <a:ext cx="10972800" cy="4386071"/>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BD8E86B9-5C8C-4B0E-80F1-B250E591E217}" type="datetime1">
              <a:rPr lang="de-DE" smtClean="0"/>
              <a:t>23.11.2018</a:t>
            </a:fld>
            <a:endParaRPr lang="en-US" dirty="0"/>
          </a:p>
        </p:txBody>
      </p:sp>
      <p:sp>
        <p:nvSpPr>
          <p:cNvPr id="5" name="Fußzeilenplatzhalter 4"/>
          <p:cNvSpPr>
            <a:spLocks noGrp="1"/>
          </p:cNvSpPr>
          <p:nvPr>
            <p:ph type="ftr" sz="quarter" idx="11"/>
          </p:nvPr>
        </p:nvSpPr>
        <p:spPr/>
        <p:txBody>
          <a:bodyPr/>
          <a:lstStyle/>
          <a:p>
            <a:r>
              <a:rPr lang="en-US" smtClean="0"/>
              <a:t>RiBGH Prof. Dr. Gerhard Pape</a:t>
            </a:r>
            <a:endParaRPr lang="en-US" dirty="0"/>
          </a:p>
        </p:txBody>
      </p:sp>
      <p:sp>
        <p:nvSpPr>
          <p:cNvPr id="6" name="Foliennummernplatzhalter 5"/>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125351" y="274641"/>
            <a:ext cx="2369960" cy="5592761"/>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609600" y="274641"/>
            <a:ext cx="8432800" cy="5592760"/>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FE67C2E6-FBB7-4920-A56C-0E31CBA2153B}" type="datetime1">
              <a:rPr lang="de-DE" smtClean="0"/>
              <a:t>23.11.2018</a:t>
            </a:fld>
            <a:endParaRPr lang="en-US" dirty="0"/>
          </a:p>
        </p:txBody>
      </p:sp>
      <p:sp>
        <p:nvSpPr>
          <p:cNvPr id="5" name="Fußzeilenplatzhalter 4"/>
          <p:cNvSpPr>
            <a:spLocks noGrp="1"/>
          </p:cNvSpPr>
          <p:nvPr>
            <p:ph type="ftr" sz="quarter" idx="11"/>
          </p:nvPr>
        </p:nvSpPr>
        <p:spPr/>
        <p:txBody>
          <a:bodyPr/>
          <a:lstStyle/>
          <a:p>
            <a:r>
              <a:rPr lang="en-US" smtClean="0"/>
              <a:t>RiBGH Prof. Dr. Gerhard Pape</a:t>
            </a:r>
            <a:endParaRPr lang="en-US" dirty="0"/>
          </a:p>
        </p:txBody>
      </p:sp>
      <p:sp>
        <p:nvSpPr>
          <p:cNvPr id="6" name="Foliennummernplatzhalter 5"/>
          <p:cNvSpPr>
            <a:spLocks noGrp="1"/>
          </p:cNvSpPr>
          <p:nvPr>
            <p:ph type="sldNum" sz="quarter" idx="12"/>
          </p:nvPr>
        </p:nvSpPr>
        <p:spPr/>
        <p:txBody>
          <a:bodyPr/>
          <a:lstStyle/>
          <a:p>
            <a:fld id="{6D22F896-40B5-4ADD-8801-0D06FADFA095}"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2DCB30A2-0C48-448A-8DE1-E30986CBD640}" type="datetime1">
              <a:rPr lang="de-DE" smtClean="0"/>
              <a:t>23.11.2018</a:t>
            </a:fld>
            <a:endParaRPr lang="en-US" dirty="0"/>
          </a:p>
        </p:txBody>
      </p:sp>
      <p:sp>
        <p:nvSpPr>
          <p:cNvPr id="5" name="Fußzeilenplatzhalter 4"/>
          <p:cNvSpPr>
            <a:spLocks noGrp="1"/>
          </p:cNvSpPr>
          <p:nvPr>
            <p:ph type="ftr" sz="quarter" idx="11"/>
          </p:nvPr>
        </p:nvSpPr>
        <p:spPr/>
        <p:txBody>
          <a:bodyPr/>
          <a:lstStyle/>
          <a:p>
            <a:r>
              <a:rPr lang="en-US" smtClean="0"/>
              <a:t>RiBGH Prof. Dr. Gerhard Pape</a:t>
            </a:r>
            <a:endParaRPr lang="en-US" dirty="0"/>
          </a:p>
        </p:txBody>
      </p:sp>
      <p:sp>
        <p:nvSpPr>
          <p:cNvPr id="6" name="Foliennummernplatzhalter 5"/>
          <p:cNvSpPr>
            <a:spLocks noGrp="1"/>
          </p:cNvSpPr>
          <p:nvPr>
            <p:ph type="sldNum" sz="quarter" idx="12"/>
          </p:nvPr>
        </p:nvSpPr>
        <p:spPr/>
        <p:txBody>
          <a:bodyPr/>
          <a:lstStyle/>
          <a:p>
            <a:fld id="{6D22F896-40B5-4ADD-8801-0D06FADFA095}" type="slidenum">
              <a:rPr lang="en-US" smtClean="0"/>
              <a:t>‹Nr.›</a:t>
            </a:fld>
            <a:endParaRPr lang="en-US" dirty="0"/>
          </a:p>
        </p:txBody>
      </p:sp>
      <p:sp>
        <p:nvSpPr>
          <p:cNvPr id="7" name="Titel 6"/>
          <p:cNvSpPr>
            <a:spLocks noGrp="1"/>
          </p:cNvSpPr>
          <p:nvPr>
            <p:ph type="title"/>
          </p:nvPr>
        </p:nvSpPr>
        <p:spPr/>
        <p:txBody>
          <a:bodyPr rtlCol="0"/>
          <a:lstStyle/>
          <a:p>
            <a:r>
              <a:rPr kumimoji="0" lang="de-DE"/>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a:t>Textmasterformat bearbeiten</a:t>
            </a:r>
          </a:p>
        </p:txBody>
      </p:sp>
      <p:sp>
        <p:nvSpPr>
          <p:cNvPr id="4" name="Datumsplatzhalter 3"/>
          <p:cNvSpPr>
            <a:spLocks noGrp="1"/>
          </p:cNvSpPr>
          <p:nvPr>
            <p:ph type="dt" sz="half" idx="10"/>
          </p:nvPr>
        </p:nvSpPr>
        <p:spPr/>
        <p:txBody>
          <a:bodyPr/>
          <a:lstStyle/>
          <a:p>
            <a:fld id="{A8305D29-FE6C-46F4-944C-B8A210BE4567}" type="datetime1">
              <a:rPr lang="de-DE" smtClean="0"/>
              <a:t>23.11.2018</a:t>
            </a:fld>
            <a:endParaRPr lang="en-US" dirty="0"/>
          </a:p>
        </p:txBody>
      </p:sp>
      <p:sp>
        <p:nvSpPr>
          <p:cNvPr id="5" name="Fußzeilenplatzhalter 4"/>
          <p:cNvSpPr>
            <a:spLocks noGrp="1"/>
          </p:cNvSpPr>
          <p:nvPr>
            <p:ph type="ftr" sz="quarter" idx="11"/>
          </p:nvPr>
        </p:nvSpPr>
        <p:spPr/>
        <p:txBody>
          <a:bodyPr/>
          <a:lstStyle/>
          <a:p>
            <a:r>
              <a:rPr lang="en-US" smtClean="0"/>
              <a:t>RiBGH Prof. Dr. Gerhard Pape</a:t>
            </a:r>
            <a:endParaRPr lang="en-US" dirty="0"/>
          </a:p>
        </p:txBody>
      </p:sp>
      <p:sp>
        <p:nvSpPr>
          <p:cNvPr id="6" name="Foliennummernplatzhalter 5"/>
          <p:cNvSpPr>
            <a:spLocks noGrp="1"/>
          </p:cNvSpPr>
          <p:nvPr>
            <p:ph type="sldNum" sz="quarter" idx="12"/>
          </p:nvPr>
        </p:nvSpPr>
        <p:spPr/>
        <p:txBody>
          <a:bodyPr/>
          <a:lstStyle/>
          <a:p>
            <a:fld id="{6D22F896-40B5-4ADD-8801-0D06FADFA095}" type="slidenum">
              <a:rPr lang="en-US" smtClean="0"/>
              <a:t>‹Nr.›</a:t>
            </a:fld>
            <a:endParaRPr lang="en-US" dirty="0"/>
          </a:p>
        </p:txBody>
      </p:sp>
      <p:sp>
        <p:nvSpPr>
          <p:cNvPr id="7" name="Eingekerbter Richtungspfeil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Eingekerbter Richtungspfeil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Inhaltsplatzhalt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fld id="{354B3CD9-0EEB-4CB4-BF56-215B1D972950}" type="datetime1">
              <a:rPr lang="de-DE" smtClean="0"/>
              <a:t>23.11.2018</a:t>
            </a:fld>
            <a:endParaRPr lang="en-US" dirty="0"/>
          </a:p>
        </p:txBody>
      </p:sp>
      <p:sp>
        <p:nvSpPr>
          <p:cNvPr id="6" name="Fußzeilenplatzhalter 5"/>
          <p:cNvSpPr>
            <a:spLocks noGrp="1"/>
          </p:cNvSpPr>
          <p:nvPr>
            <p:ph type="ftr" sz="quarter" idx="11"/>
          </p:nvPr>
        </p:nvSpPr>
        <p:spPr/>
        <p:txBody>
          <a:bodyPr/>
          <a:lstStyle/>
          <a:p>
            <a:r>
              <a:rPr lang="en-US" smtClean="0"/>
              <a:t>RiBGH Prof. Dr. Gerhard Pape</a:t>
            </a:r>
            <a:endParaRPr lang="en-US" dirty="0"/>
          </a:p>
        </p:txBody>
      </p:sp>
      <p:sp>
        <p:nvSpPr>
          <p:cNvPr id="7" name="Foliennummernplatzhalter 6"/>
          <p:cNvSpPr>
            <a:spLocks noGrp="1"/>
          </p:cNvSpPr>
          <p:nvPr>
            <p:ph type="sldNum" sz="quarter" idx="12"/>
          </p:nvPr>
        </p:nvSpPr>
        <p:spPr/>
        <p:txBody>
          <a:bodyPr/>
          <a:lstStyle/>
          <a:p>
            <a:fld id="{6D22F896-40B5-4ADD-8801-0D06FADFA095}" type="slidenum">
              <a:rPr lang="en-US" smtClean="0"/>
              <a:t>‹Nr.›</a:t>
            </a:fld>
            <a:endParaRPr lang="en-US" dirty="0"/>
          </a:p>
        </p:txBody>
      </p:sp>
      <p:sp>
        <p:nvSpPr>
          <p:cNvPr id="8" name="Titel 7"/>
          <p:cNvSpPr>
            <a:spLocks noGrp="1"/>
          </p:cNvSpPr>
          <p:nvPr>
            <p:ph type="title"/>
          </p:nvPr>
        </p:nvSpPr>
        <p:spPr/>
        <p:txBody>
          <a:bodyPr rtlCol="0"/>
          <a:lstStyle/>
          <a:p>
            <a:r>
              <a:rPr kumimoji="0" lang="de-DE"/>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10972800" cy="1143000"/>
          </a:xfrm>
        </p:spPr>
        <p:txBody>
          <a:bodyPr anchor="ctr"/>
          <a:lstStyle>
            <a:lvl1pPr>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4" name="Textplatzhalt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5" name="Inhaltsplatzhalt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6" name="Inhaltsplatzhalt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umsplatzhalter 6"/>
          <p:cNvSpPr>
            <a:spLocks noGrp="1"/>
          </p:cNvSpPr>
          <p:nvPr>
            <p:ph type="dt" sz="half" idx="10"/>
          </p:nvPr>
        </p:nvSpPr>
        <p:spPr/>
        <p:txBody>
          <a:bodyPr/>
          <a:lstStyle/>
          <a:p>
            <a:fld id="{859A92CD-372F-4A00-976D-3B9ECCF06E55}" type="datetime1">
              <a:rPr lang="de-DE" smtClean="0"/>
              <a:t>23.11.2018</a:t>
            </a:fld>
            <a:endParaRPr lang="en-US" dirty="0"/>
          </a:p>
        </p:txBody>
      </p:sp>
      <p:sp>
        <p:nvSpPr>
          <p:cNvPr id="8" name="Fußzeilenplatzhalter 7"/>
          <p:cNvSpPr>
            <a:spLocks noGrp="1"/>
          </p:cNvSpPr>
          <p:nvPr>
            <p:ph type="ftr" sz="quarter" idx="11"/>
          </p:nvPr>
        </p:nvSpPr>
        <p:spPr/>
        <p:txBody>
          <a:bodyPr/>
          <a:lstStyle/>
          <a:p>
            <a:r>
              <a:rPr lang="en-US" smtClean="0"/>
              <a:t>RiBGH Prof. Dr. Gerhard Pape</a:t>
            </a:r>
            <a:endParaRPr lang="en-US" dirty="0"/>
          </a:p>
        </p:txBody>
      </p:sp>
      <p:sp>
        <p:nvSpPr>
          <p:cNvPr id="9" name="Foliennummernplatzhalter 8"/>
          <p:cNvSpPr>
            <a:spLocks noGrp="1"/>
          </p:cNvSpPr>
          <p:nvPr>
            <p:ph type="sldNum" sz="quarter" idx="12"/>
          </p:nvPr>
        </p:nvSpPr>
        <p:spPr/>
        <p:txBody>
          <a:bodyPr/>
          <a:lstStyle/>
          <a:p>
            <a:fld id="{6D22F896-40B5-4ADD-8801-0D06FADFA095}" type="slidenum">
              <a:rPr lang="en-US" smtClean="0"/>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AF458575-80EC-4D0C-A462-AB287C5C3397}" type="datetime1">
              <a:rPr lang="de-DE" smtClean="0"/>
              <a:t>23.11.2018</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
        <p:nvSpPr>
          <p:cNvPr id="5" name="Foliennummernplatzhalter 4"/>
          <p:cNvSpPr>
            <a:spLocks noGrp="1"/>
          </p:cNvSpPr>
          <p:nvPr>
            <p:ph type="sldNum" sz="quarter" idx="12"/>
          </p:nvPr>
        </p:nvSpPr>
        <p:spPr/>
        <p:txBody>
          <a:bodyPr/>
          <a:lstStyle/>
          <a:p>
            <a:fld id="{6D22F896-40B5-4ADD-8801-0D06FADFA095}" type="slidenum">
              <a:rPr lang="en-US" smtClean="0"/>
              <a:t>‹Nr.›</a:t>
            </a:fld>
            <a:endParaRPr lang="en-US" dirty="0"/>
          </a:p>
        </p:txBody>
      </p:sp>
      <p:sp>
        <p:nvSpPr>
          <p:cNvPr id="6" name="Titel 5"/>
          <p:cNvSpPr>
            <a:spLocks noGrp="1"/>
          </p:cNvSpPr>
          <p:nvPr>
            <p:ph type="title"/>
          </p:nvPr>
        </p:nvSpPr>
        <p:spPr/>
        <p:txBody>
          <a:bodyPr rtlCol="0"/>
          <a:lstStyle/>
          <a:p>
            <a:r>
              <a:rPr kumimoji="0" lang="de-DE"/>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FF544C4-7D8F-4787-9AFE-C810496340CA}" type="datetime1">
              <a:rPr lang="de-DE" smtClean="0"/>
              <a:t>23.11.2018</a:t>
            </a:fld>
            <a:endParaRPr lang="en-US" dirty="0"/>
          </a:p>
        </p:txBody>
      </p:sp>
      <p:sp>
        <p:nvSpPr>
          <p:cNvPr id="3" name="Fußzeilenplatzhalter 2"/>
          <p:cNvSpPr>
            <a:spLocks noGrp="1"/>
          </p:cNvSpPr>
          <p:nvPr>
            <p:ph type="ftr" sz="quarter" idx="11"/>
          </p:nvPr>
        </p:nvSpPr>
        <p:spPr/>
        <p:txBody>
          <a:bodyPr/>
          <a:lstStyle/>
          <a:p>
            <a:r>
              <a:rPr lang="en-US" smtClean="0"/>
              <a:t>RiBGH Prof. Dr. Gerhard Pape</a:t>
            </a:r>
            <a:endParaRPr lang="en-US" dirty="0"/>
          </a:p>
        </p:txBody>
      </p:sp>
      <p:sp>
        <p:nvSpPr>
          <p:cNvPr id="4" name="Foliennummernplatzhalter 3"/>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a:t>Titelmasterformat durch Klicken bearbeiten</a:t>
            </a:r>
            <a:endParaRPr kumimoji="0" lang="en-US"/>
          </a:p>
        </p:txBody>
      </p:sp>
      <p:sp>
        <p:nvSpPr>
          <p:cNvPr id="3" name="Textplatzhalt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a:t>Textmasterformat bearbeiten</a:t>
            </a:r>
          </a:p>
        </p:txBody>
      </p:sp>
      <p:sp>
        <p:nvSpPr>
          <p:cNvPr id="4" name="Inhaltsplatzhalt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a:xfrm>
            <a:off x="8969376" y="6407944"/>
            <a:ext cx="2560320" cy="365760"/>
          </a:xfrm>
        </p:spPr>
        <p:txBody>
          <a:bodyPr/>
          <a:lstStyle/>
          <a:p>
            <a:fld id="{4D4E1830-36D0-472A-9E95-DC52B37B34F0}" type="datetime1">
              <a:rPr lang="de-DE" smtClean="0"/>
              <a:t>23.11.2018</a:t>
            </a:fld>
            <a:endParaRPr lang="en-US" dirty="0"/>
          </a:p>
        </p:txBody>
      </p:sp>
      <p:sp>
        <p:nvSpPr>
          <p:cNvPr id="6" name="Fußzeilenplatzhalter 5"/>
          <p:cNvSpPr>
            <a:spLocks noGrp="1"/>
          </p:cNvSpPr>
          <p:nvPr>
            <p:ph type="ftr" sz="quarter" idx="11"/>
          </p:nvPr>
        </p:nvSpPr>
        <p:spPr/>
        <p:txBody>
          <a:bodyPr/>
          <a:lstStyle/>
          <a:p>
            <a:r>
              <a:rPr lang="en-US" smtClean="0"/>
              <a:t>RiBGH Prof. Dr. Gerhard Pape</a:t>
            </a:r>
            <a:endParaRPr lang="en-US" dirty="0"/>
          </a:p>
        </p:txBody>
      </p:sp>
      <p:sp>
        <p:nvSpPr>
          <p:cNvPr id="7" name="Foliennummernplatzhalter 6"/>
          <p:cNvSpPr>
            <a:spLocks noGrp="1"/>
          </p:cNvSpPr>
          <p:nvPr>
            <p:ph type="sldNum" sz="quarter" idx="12"/>
          </p:nvPr>
        </p:nvSpPr>
        <p:spPr/>
        <p:txBody>
          <a:bodyPr/>
          <a:lstStyle/>
          <a:p>
            <a:fld id="{6D22F896-40B5-4ADD-8801-0D06FADFA095}" type="slidenum">
              <a:rPr lang="en-US" smtClean="0"/>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a:t>Textmasterformat bearbeiten</a:t>
            </a:r>
          </a:p>
        </p:txBody>
      </p:sp>
      <p:sp>
        <p:nvSpPr>
          <p:cNvPr id="3" name="Bildplatzhalt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dirty="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fld id="{6B719BE7-040B-4765-870C-21C784CD44CC}" type="datetime1">
              <a:rPr lang="de-DE" smtClean="0"/>
              <a:t>23.11.2018</a:t>
            </a:fld>
            <a:endParaRPr lang="en-US" dirty="0"/>
          </a:p>
        </p:txBody>
      </p:sp>
      <p:sp>
        <p:nvSpPr>
          <p:cNvPr id="6" name="Fußzeilenplatzhalt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en-US" smtClean="0"/>
              <a:t>RiBGH Prof. Dr. Gerhard Pape</a:t>
            </a:r>
            <a:endParaRPr lang="en-US" dirty="0"/>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fld id="{6D22F896-40B5-4ADD-8801-0D06FADFA095}" type="slidenum">
              <a:rPr lang="en-US" smtClean="0"/>
              <a:t>‹Nr.›</a:t>
            </a:fld>
            <a:endParaRPr lang="en-US" dirty="0"/>
          </a:p>
        </p:txBody>
      </p:sp>
      <p:sp>
        <p:nvSpPr>
          <p:cNvPr id="2" name="Titel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a:t>Titelmasterformat durch Klicken bearbeiten</a:t>
            </a:r>
            <a:endParaRPr kumimoji="0" lang="en-US"/>
          </a:p>
        </p:txBody>
      </p:sp>
      <p:sp>
        <p:nvSpPr>
          <p:cNvPr id="8" name="Freihand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ihand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htwinkliges Dreieck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Gerade Verbindung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Eingekerbter Richtungspfeil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ihand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echtwinkliges Dreieck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Gerade Verbindung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de-DE"/>
              <a:t>Titelmasterformat durch Klicken bearbeiten</a:t>
            </a:r>
            <a:endParaRPr kumimoji="0" lang="en-US"/>
          </a:p>
        </p:txBody>
      </p:sp>
      <p:sp>
        <p:nvSpPr>
          <p:cNvPr id="30" name="Textplatzhalt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de-DE"/>
              <a:t>Textmasterformat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10" name="Datumsplatzhalt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13F8FB6A-4B45-4099-9D83-5F481A23ACB4}" type="datetime1">
              <a:rPr lang="de-DE" smtClean="0"/>
              <a:t>23.11.2018</a:t>
            </a:fld>
            <a:endParaRPr lang="en-US" dirty="0"/>
          </a:p>
        </p:txBody>
      </p:sp>
      <p:sp>
        <p:nvSpPr>
          <p:cNvPr id="22" name="Fußzeilenplatzhalt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RiBGH Prof. Dr. Gerhard Pape</a:t>
            </a:r>
            <a:endParaRPr lang="en-US" dirty="0"/>
          </a:p>
        </p:txBody>
      </p:sp>
      <p:sp>
        <p:nvSpPr>
          <p:cNvPr id="18" name="Foliennummernplatzhalt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D22F896-40B5-4ADD-8801-0D06FADFA095}"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14400" y="850393"/>
            <a:ext cx="10363200" cy="1773936"/>
          </a:xfrm>
        </p:spPr>
        <p:txBody>
          <a:bodyPr/>
          <a:lstStyle/>
          <a:p>
            <a:pPr eaLnBrk="1" hangingPunct="1"/>
            <a:r>
              <a:rPr lang="de-DE" altLang="de-DE" sz="5400" dirty="0" smtClean="0"/>
              <a:t>Aktuelle </a:t>
            </a:r>
            <a:r>
              <a:rPr lang="de-DE" altLang="de-DE" sz="5400" dirty="0"/>
              <a:t>Rechtsprechung des BGH </a:t>
            </a:r>
            <a:r>
              <a:rPr lang="de-DE" altLang="de-DE" sz="5400" dirty="0" smtClean="0"/>
              <a:t>in Insolvenzsachen </a:t>
            </a:r>
            <a:endParaRPr lang="de-DE" altLang="de-DE" sz="5400" dirty="0">
              <a:solidFill>
                <a:srgbClr val="000000"/>
              </a:solidFill>
              <a:latin typeface="Arial" panose="020B0604020202020204" pitchFamily="34" charset="0"/>
              <a:cs typeface="Courier New" panose="02070309020205020404" pitchFamily="49" charset="0"/>
            </a:endParaRPr>
          </a:p>
        </p:txBody>
      </p:sp>
      <p:sp>
        <p:nvSpPr>
          <p:cNvPr id="4099" name="Rectangle 5"/>
          <p:cNvSpPr>
            <a:spLocks noGrp="1" noChangeArrowheads="1"/>
          </p:cNvSpPr>
          <p:nvPr>
            <p:ph type="subTitle" idx="1"/>
          </p:nvPr>
        </p:nvSpPr>
        <p:spPr>
          <a:xfrm>
            <a:off x="2895600" y="3072384"/>
            <a:ext cx="6400800" cy="2414016"/>
          </a:xfrm>
        </p:spPr>
        <p:txBody>
          <a:bodyPr>
            <a:normAutofit/>
          </a:bodyPr>
          <a:lstStyle/>
          <a:p>
            <a:r>
              <a:rPr lang="de-DE" altLang="de-DE" sz="2400" b="1" dirty="0"/>
              <a:t>Berlin/Brandenburger Arbeitskreis für Insolvenzrecht e. V.</a:t>
            </a:r>
          </a:p>
          <a:p>
            <a:r>
              <a:rPr lang="de-DE" altLang="de-DE" sz="2400" b="1" dirty="0"/>
              <a:t> Berlin </a:t>
            </a:r>
            <a:r>
              <a:rPr lang="de-DE" altLang="de-DE" sz="2400" b="1" dirty="0" smtClean="0"/>
              <a:t>29. </a:t>
            </a:r>
            <a:r>
              <a:rPr lang="de-DE" altLang="de-DE" sz="2400" b="1" dirty="0"/>
              <a:t>November </a:t>
            </a:r>
            <a:r>
              <a:rPr lang="de-DE" altLang="de-DE" sz="2400" b="1" dirty="0" smtClean="0"/>
              <a:t>2018</a:t>
            </a:r>
            <a:endParaRPr lang="de-DE" altLang="de-DE" sz="2400" b="1" dirty="0"/>
          </a:p>
          <a:p>
            <a:pPr eaLnBrk="1" hangingPunct="1"/>
            <a:r>
              <a:rPr lang="de-DE" altLang="de-DE" sz="2400" b="1" dirty="0"/>
              <a:t>Referent</a:t>
            </a:r>
          </a:p>
          <a:p>
            <a:pPr eaLnBrk="1" hangingPunct="1"/>
            <a:r>
              <a:rPr lang="de-DE" altLang="de-DE" sz="2400" b="1" dirty="0"/>
              <a:t>Richter am BGH Prof. Dr. Gerhard Pape</a:t>
            </a:r>
          </a:p>
        </p:txBody>
      </p:sp>
    </p:spTree>
    <p:extLst>
      <p:ext uri="{BB962C8B-B14F-4D97-AF65-F5344CB8AC3E}">
        <p14:creationId xmlns:p14="http://schemas.microsoft.com/office/powerpoint/2010/main" val="1447941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Inhaltsplatzhalter 2"/>
          <p:cNvSpPr>
            <a:spLocks noGrp="1"/>
          </p:cNvSpPr>
          <p:nvPr>
            <p:ph idx="1"/>
          </p:nvPr>
        </p:nvSpPr>
        <p:spPr>
          <a:xfrm>
            <a:off x="609600" y="1636776"/>
            <a:ext cx="10972800" cy="4370516"/>
          </a:xfrm>
        </p:spPr>
        <p:txBody>
          <a:bodyPr>
            <a:normAutofit fontScale="92500" lnSpcReduction="10000"/>
          </a:bodyPr>
          <a:lstStyle/>
          <a:p>
            <a:r>
              <a:rPr lang="de-DE" altLang="de-DE" sz="2400" b="1" dirty="0" smtClean="0">
                <a:effectLst/>
              </a:rPr>
              <a:t>Verurteilung der Beklagten zur Auszahlung durch BG</a:t>
            </a:r>
            <a:r>
              <a:rPr lang="de-DE" altLang="de-DE" sz="2400" b="1" dirty="0"/>
              <a:t>, weil kein </a:t>
            </a:r>
            <a:r>
              <a:rPr lang="de-DE" altLang="de-DE" sz="2400" b="1" dirty="0" smtClean="0"/>
              <a:t>Rechtsgrund für den Erwerb der Grundschuld</a:t>
            </a:r>
            <a:endParaRPr lang="de-DE" altLang="de-DE" sz="2400" b="1" dirty="0" smtClean="0">
              <a:effectLst/>
            </a:endParaRPr>
          </a:p>
          <a:p>
            <a:r>
              <a:rPr lang="de-DE" altLang="de-DE" sz="2400" b="1" dirty="0"/>
              <a:t>Aufhebung und Zurückverweisung durch BGH zur Prüfung, ob unwirksame Verfügung infolge Änderung des Sicherungsvertrages</a:t>
            </a:r>
          </a:p>
          <a:p>
            <a:pPr lvl="1"/>
            <a:r>
              <a:rPr lang="de-DE" altLang="de-DE" sz="2000" b="1" dirty="0"/>
              <a:t>Wirksamer Erwerb der Buchgrundschuld durch neuen Gläubiger durch Einigung über Abtretung zwischen altem und neuem Gläubiger und Eintragung im Grundbuch</a:t>
            </a:r>
          </a:p>
          <a:p>
            <a:pPr lvl="1"/>
            <a:r>
              <a:rPr lang="de-DE" altLang="de-DE" sz="2000" b="1" dirty="0"/>
              <a:t>Verpflichtungserklärung des Schuldners zur Absicherung eine Darlehns auch nach Sicherungsanordnung wirksam, weil keine Verfügung</a:t>
            </a:r>
          </a:p>
          <a:p>
            <a:r>
              <a:rPr lang="de-DE" altLang="de-DE" sz="2400" b="1" dirty="0" smtClean="0"/>
              <a:t>Kein Anspruch auf Auskehrung des Erlöses, weil Entgegennahme der Darlehensmittel durch den Schuldner, die zur Valutierung der Grundschuld und zum Untergang des Erfüllungsanspruchs führt, keine Verfügung</a:t>
            </a:r>
          </a:p>
          <a:p>
            <a:r>
              <a:rPr lang="de-DE" altLang="de-DE" sz="2400" b="1" dirty="0" smtClean="0"/>
              <a:t>Verfügung aber möglicherweise Änderung oder Ausweitung des Sicherungszwecks der Grundschuld</a:t>
            </a:r>
            <a:endParaRPr lang="de-DE" altLang="de-DE" sz="2400" b="1" dirty="0"/>
          </a:p>
          <a:p>
            <a:endParaRPr lang="de-DE" altLang="de-DE" sz="2400" b="1" dirty="0" smtClean="0"/>
          </a:p>
          <a:p>
            <a:endParaRPr lang="de-DE" altLang="de-DE" sz="1800" b="1" dirty="0">
              <a:effectLst/>
            </a:endParaRPr>
          </a:p>
          <a:p>
            <a:endParaRPr lang="de-DE" altLang="de-DE" sz="1800" b="1" dirty="0"/>
          </a:p>
        </p:txBody>
      </p:sp>
      <p:sp>
        <p:nvSpPr>
          <p:cNvPr id="1638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de-DE" sz="1000" dirty="0" err="1" smtClean="0"/>
              <a:t>RiBGH</a:t>
            </a:r>
            <a:r>
              <a:rPr lang="en-US" altLang="de-DE" sz="1000" dirty="0" smtClean="0"/>
              <a:t> Prof. Dr. Gerhard Pape</a:t>
            </a:r>
            <a:endParaRPr lang="de-DE" altLang="de-DE" sz="1000" dirty="0"/>
          </a:p>
        </p:txBody>
      </p:sp>
      <p:sp>
        <p:nvSpPr>
          <p:cNvPr id="1639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F606B00-EEE4-434E-A23E-372716295393}" type="slidenum">
              <a:rPr lang="de-DE" altLang="de-DE" sz="1400"/>
              <a:pPr>
                <a:spcBef>
                  <a:spcPct val="0"/>
                </a:spcBef>
                <a:buClrTx/>
                <a:buSzTx/>
                <a:buFontTx/>
                <a:buNone/>
              </a:pPr>
              <a:t>10</a:t>
            </a:fld>
            <a:endParaRPr lang="de-DE" altLang="de-DE" sz="1400" dirty="0"/>
          </a:p>
        </p:txBody>
      </p:sp>
      <p:sp>
        <p:nvSpPr>
          <p:cNvPr id="16386" name="Titel 1"/>
          <p:cNvSpPr>
            <a:spLocks noGrp="1"/>
          </p:cNvSpPr>
          <p:nvPr>
            <p:ph type="title"/>
          </p:nvPr>
        </p:nvSpPr>
        <p:spPr/>
        <p:txBody>
          <a:bodyPr>
            <a:normAutofit fontScale="90000"/>
          </a:bodyPr>
          <a:lstStyle/>
          <a:p>
            <a:pPr algn="ctr"/>
            <a:r>
              <a:rPr lang="de-DE" altLang="de-DE" sz="4000" b="1" dirty="0" smtClean="0"/>
              <a:t>Verpflichtung </a:t>
            </a:r>
            <a:r>
              <a:rPr lang="de-DE" altLang="de-DE" sz="4000" b="1" dirty="0"/>
              <a:t>des </a:t>
            </a:r>
            <a:r>
              <a:rPr lang="de-DE" altLang="de-DE" sz="4000" b="1" dirty="0" smtClean="0"/>
              <a:t>Schuldners im Eröffnungsverfahren</a:t>
            </a:r>
            <a:r>
              <a:rPr lang="de-DE" altLang="de-DE" sz="4000" dirty="0" smtClean="0"/>
              <a:t> </a:t>
            </a:r>
            <a:r>
              <a:rPr lang="de-DE" altLang="de-DE" sz="4000" dirty="0"/>
              <a:t>zur Absicherung einer </a:t>
            </a:r>
            <a:r>
              <a:rPr lang="de-DE" altLang="de-DE" sz="4000" dirty="0" smtClean="0"/>
              <a:t>Darlehensforderung IV</a:t>
            </a:r>
            <a:r>
              <a:rPr lang="de-DE" altLang="de-DE" sz="4000" b="1" dirty="0"/>
              <a:t>	</a:t>
            </a:r>
          </a:p>
        </p:txBody>
      </p:sp>
    </p:spTree>
    <p:extLst>
      <p:ext uri="{BB962C8B-B14F-4D97-AF65-F5344CB8AC3E}">
        <p14:creationId xmlns:p14="http://schemas.microsoft.com/office/powerpoint/2010/main" val="623389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Inhaltsplatzhalter 2"/>
          <p:cNvSpPr>
            <a:spLocks noGrp="1"/>
          </p:cNvSpPr>
          <p:nvPr>
            <p:ph idx="1"/>
          </p:nvPr>
        </p:nvSpPr>
        <p:spPr>
          <a:xfrm>
            <a:off x="680321" y="2125014"/>
            <a:ext cx="9798767" cy="4007500"/>
          </a:xfrm>
        </p:spPr>
        <p:txBody>
          <a:bodyPr/>
          <a:lstStyle/>
          <a:p>
            <a:r>
              <a:rPr lang="de-DE" altLang="de-DE" sz="2000" b="1" dirty="0"/>
              <a:t>Deckungsanfechtung von Zahlungen, die ein Schuldner an die Betreiberin des Systems zur Erhebung der Lkw-Maut im Guthabenabrechnungsverfahren erbracht hat (BGH, Urt. v. 9.11.2017 – IX ZR 319/16, ZInsO 2017, 452)</a:t>
            </a:r>
          </a:p>
          <a:p>
            <a:pPr lvl="1"/>
            <a:r>
              <a:rPr lang="de-DE" altLang="de-DE" sz="1800" b="1" dirty="0"/>
              <a:t>Anfechtung von inkongruenten Drittzahlungen der Geschäftsführer der Schuldnerin auf Guthabenkonto der Spedition bei der Betreibergesellschaft (Toll Collect)</a:t>
            </a:r>
          </a:p>
          <a:p>
            <a:r>
              <a:rPr lang="de-DE" altLang="de-DE" sz="2000" b="1" dirty="0"/>
              <a:t>Beklagte ist passivlegitimiert, keine bloße Zahlstelle der Bundesrepublik Deutschland (vgl. auch BGH, Urt. v. 10.10. 2013 – IX ZR 319/12, ZInsO 2013, 2271)</a:t>
            </a:r>
          </a:p>
          <a:p>
            <a:pPr lvl="1"/>
            <a:r>
              <a:rPr lang="de-DE" altLang="de-DE" sz="1800" b="1" dirty="0"/>
              <a:t>Nicht geschuldete Direktzahlungen, die Dritter auf Anweisung des Schuldners erbringt, dem Empfänger gegenüber als inkongruente Deckungen anfechtbar</a:t>
            </a:r>
          </a:p>
          <a:p>
            <a:pPr lvl="1"/>
            <a:r>
              <a:rPr lang="de-DE" altLang="de-DE" sz="1800" b="1" dirty="0"/>
              <a:t>Zahlungen dienten Erfüllung des Entgeltanspruchs der Beklagten aus dem mit der Schuldnerin abgeschlossenen privatrechtlichen Vertrag</a:t>
            </a:r>
          </a:p>
          <a:p>
            <a:endParaRPr lang="de-DE" altLang="de-DE" sz="2000" b="1" dirty="0"/>
          </a:p>
          <a:p>
            <a:endParaRPr lang="de-DE" altLang="de-DE" sz="2000" b="1" dirty="0"/>
          </a:p>
          <a:p>
            <a:endParaRPr lang="de-DE" altLang="de-DE" sz="2000" b="1" dirty="0"/>
          </a:p>
          <a:p>
            <a:endParaRPr lang="de-DE" altLang="de-DE" sz="2000" b="1" dirty="0"/>
          </a:p>
          <a:p>
            <a:endParaRPr lang="de-DE" altLang="de-DE" sz="2000" b="1" dirty="0"/>
          </a:p>
        </p:txBody>
      </p:sp>
      <p:sp>
        <p:nvSpPr>
          <p:cNvPr id="2765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EB53E91-A596-4F7C-B3E9-F92E5768D4FF}" type="slidenum">
              <a:rPr lang="de-DE" altLang="de-DE" sz="1400"/>
              <a:pPr>
                <a:spcBef>
                  <a:spcPct val="0"/>
                </a:spcBef>
                <a:buClrTx/>
                <a:buSzTx/>
                <a:buFontTx/>
                <a:buNone/>
              </a:pPr>
              <a:t>11</a:t>
            </a:fld>
            <a:endParaRPr lang="de-DE" altLang="de-DE" sz="1400" dirty="0"/>
          </a:p>
        </p:txBody>
      </p:sp>
      <p:sp>
        <p:nvSpPr>
          <p:cNvPr id="27650" name="Titel 1"/>
          <p:cNvSpPr>
            <a:spLocks noGrp="1"/>
          </p:cNvSpPr>
          <p:nvPr>
            <p:ph type="title"/>
          </p:nvPr>
        </p:nvSpPr>
        <p:spPr>
          <a:xfrm>
            <a:off x="609600" y="441789"/>
            <a:ext cx="10972800" cy="1428107"/>
          </a:xfrm>
        </p:spPr>
        <p:txBody>
          <a:bodyPr>
            <a:normAutofit/>
          </a:bodyPr>
          <a:lstStyle/>
          <a:p>
            <a:pPr algn="ctr"/>
            <a:r>
              <a:rPr lang="de-DE" altLang="de-DE" sz="4000" b="1" dirty="0"/>
              <a:t>Anfechtung von Zahlungen im Rahmen der Lkw-Maut 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821482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Inhaltsplatzhalter 2"/>
          <p:cNvSpPr>
            <a:spLocks noGrp="1"/>
          </p:cNvSpPr>
          <p:nvPr>
            <p:ph idx="1"/>
          </p:nvPr>
        </p:nvSpPr>
        <p:spPr>
          <a:xfrm>
            <a:off x="680321" y="2099256"/>
            <a:ext cx="9798767" cy="4033258"/>
          </a:xfrm>
        </p:spPr>
        <p:txBody>
          <a:bodyPr>
            <a:normAutofit fontScale="92500"/>
          </a:bodyPr>
          <a:lstStyle/>
          <a:p>
            <a:r>
              <a:rPr lang="de-DE" altLang="de-DE" sz="2400" b="1" dirty="0"/>
              <a:t>Zwei nebeneinander stehende Rechtsverhältnisse bei Nutzung des Erhebungs-systems der Bundesrepublik, nämlich das öffentlich-rechtliche Gebühren-verhältnis zwischen Mautschuldner und Bundesrepublik einerseits, für das öffentlich-rechtlichen Vorschriften und die auf dieser Grundlage ergangenen Rechtsverordnungen bestimmend sind, und das auf die Organisation der Mautzahlung beschränkte privatrechtliche Rechtsverhältnis zwischen Schuldnerin und Betreibergesellschaft andererseits, das durch die AGBen der Beklagten gestaltet wird</a:t>
            </a:r>
          </a:p>
          <a:p>
            <a:pPr lvl="1"/>
            <a:r>
              <a:rPr lang="de-DE" altLang="de-DE" sz="1700" b="1" dirty="0"/>
              <a:t>Bloße Zahlstellenfunktion der Beklagten für die Bundesrepublik im Rahmen des privatrechtlichen Vertrages nach Modalitäten des publik gewordenen Geheimvertrags ausgeschlossen</a:t>
            </a:r>
            <a:r>
              <a:rPr lang="de-DE" altLang="de-DE" sz="1700" dirty="0"/>
              <a:t> </a:t>
            </a:r>
            <a:endParaRPr lang="de-DE" altLang="de-DE" sz="1700" b="1" dirty="0"/>
          </a:p>
          <a:p>
            <a:pPr lvl="1"/>
            <a:r>
              <a:rPr lang="de-DE" altLang="de-DE" sz="1700" b="1" dirty="0"/>
              <a:t>Betreibergesellschaft schuldet Befreiung der Nutzer von der Maut</a:t>
            </a:r>
          </a:p>
          <a:p>
            <a:pPr lvl="1"/>
            <a:r>
              <a:rPr lang="de-DE" altLang="de-DE" sz="1700" b="1" dirty="0"/>
              <a:t>Gilt für alle Zahlungsarten, nicht nur Guthabenabrechnungsverfahren</a:t>
            </a:r>
          </a:p>
          <a:p>
            <a:endParaRPr lang="de-DE" altLang="de-DE" sz="2000" b="1" dirty="0"/>
          </a:p>
          <a:p>
            <a:endParaRPr lang="de-DE" altLang="de-DE" sz="2000" b="1" dirty="0"/>
          </a:p>
        </p:txBody>
      </p:sp>
      <p:sp>
        <p:nvSpPr>
          <p:cNvPr id="2970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03C6079-87EC-4B21-81DE-CE4D12F0C801}" type="slidenum">
              <a:rPr lang="de-DE" altLang="de-DE" sz="1400"/>
              <a:pPr>
                <a:spcBef>
                  <a:spcPct val="0"/>
                </a:spcBef>
                <a:buClrTx/>
                <a:buSzTx/>
                <a:buFontTx/>
                <a:buNone/>
              </a:pPr>
              <a:t>12</a:t>
            </a:fld>
            <a:endParaRPr lang="de-DE" altLang="de-DE" sz="1400" dirty="0"/>
          </a:p>
        </p:txBody>
      </p:sp>
      <p:sp>
        <p:nvSpPr>
          <p:cNvPr id="29698" name="Titel 1"/>
          <p:cNvSpPr>
            <a:spLocks noGrp="1"/>
          </p:cNvSpPr>
          <p:nvPr>
            <p:ph type="title"/>
          </p:nvPr>
        </p:nvSpPr>
        <p:spPr>
          <a:xfrm>
            <a:off x="680321" y="595903"/>
            <a:ext cx="9613861" cy="1222624"/>
          </a:xfrm>
        </p:spPr>
        <p:txBody>
          <a:bodyPr>
            <a:normAutofit fontScale="90000"/>
          </a:bodyPr>
          <a:lstStyle/>
          <a:p>
            <a:pPr algn="ctr"/>
            <a:r>
              <a:rPr lang="de-DE" altLang="de-DE" sz="4000" b="1" dirty="0"/>
              <a:t>Anfechtung von Zahlungen im Rahmen der Lkw-Maut 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944207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Inhaltsplatzhalter 2"/>
          <p:cNvSpPr>
            <a:spLocks noGrp="1"/>
          </p:cNvSpPr>
          <p:nvPr>
            <p:ph idx="1"/>
          </p:nvPr>
        </p:nvSpPr>
        <p:spPr>
          <a:xfrm>
            <a:off x="609600" y="1756881"/>
            <a:ext cx="10972800" cy="4250411"/>
          </a:xfrm>
        </p:spPr>
        <p:txBody>
          <a:bodyPr/>
          <a:lstStyle/>
          <a:p>
            <a:r>
              <a:rPr lang="de-DE" altLang="de-DE" sz="2400" b="1" dirty="0"/>
              <a:t>Tilgt der Schuldner eine gegen ihn gerichtete Darlehensforderung durch Barzahlung, wird die darin liegende Gläubigerbenachteiligung beseitigt, wenn der Darlehensgeber dem Schuldner erneut Barmittel zu gleichen Bedingungen wieder zur Verfügung stellt (BGH, Urt. v. 25.1.2018 – IX ZR 299/16, ZInsO 2018, 445)</a:t>
            </a:r>
          </a:p>
          <a:p>
            <a:pPr lvl="1"/>
            <a:r>
              <a:rPr lang="de-DE" altLang="de-DE" sz="2000" b="1" dirty="0"/>
              <a:t>SV: Anerkenntnis des Schuldners, seiner Schwester 23.500 € zu schulden, Abhebung von 23.500 € durch Schuldner von seinem Konto nach Auszahlung einer LV und angebliche Übergabe von 23.500 € an </a:t>
            </a:r>
            <a:r>
              <a:rPr lang="de-DE" altLang="de-DE" sz="2000" b="1" dirty="0" smtClean="0"/>
              <a:t>Schwester in bar </a:t>
            </a:r>
            <a:r>
              <a:rPr lang="de-DE" altLang="de-DE" sz="2000" b="1" dirty="0"/>
              <a:t>mit angeblicher Rückgabe von 16.500 </a:t>
            </a:r>
            <a:r>
              <a:rPr lang="de-DE" altLang="de-DE" sz="2000" b="1" dirty="0" smtClean="0"/>
              <a:t>€ in bar; </a:t>
            </a:r>
            <a:r>
              <a:rPr lang="de-DE" altLang="de-DE" sz="2000" b="1" dirty="0"/>
              <a:t>Verurteilung der Schwester zur Rückgewähr durch BG; Aufhebung und Zurückverweisung durch BGH iHv 16.500 €</a:t>
            </a:r>
          </a:p>
          <a:p>
            <a:pPr lvl="1"/>
            <a:r>
              <a:rPr lang="de-DE" altLang="de-DE" sz="2000" b="1" dirty="0"/>
              <a:t>Keine Gläubigerbenachteiligung falls Schwester Rückgabe der 16.500 € in bar beweist   </a:t>
            </a:r>
          </a:p>
          <a:p>
            <a:r>
              <a:rPr lang="de-DE" sz="2000" b="1" dirty="0"/>
              <a:t>Zur Rückgängigmachung der </a:t>
            </a:r>
            <a:r>
              <a:rPr lang="de-DE" sz="2000" b="1" dirty="0" smtClean="0"/>
              <a:t>Gläubigerbenachteiligung vgl. </a:t>
            </a:r>
            <a:r>
              <a:rPr lang="de-DE" sz="2000" b="1" dirty="0"/>
              <a:t>auch </a:t>
            </a:r>
            <a:r>
              <a:rPr lang="de-DE" altLang="de-DE" sz="2000" b="1" dirty="0"/>
              <a:t>BGH, Urt. v. 10.9.2015 – IX ZR 215/13, </a:t>
            </a:r>
            <a:r>
              <a:rPr lang="de-DE" altLang="de-DE" sz="2000" b="1" dirty="0" err="1"/>
              <a:t>ZInsO</a:t>
            </a:r>
            <a:r>
              <a:rPr lang="de-DE" altLang="de-DE" sz="2000" b="1" dirty="0"/>
              <a:t> 2015, 2180 (Rückgabe in bar nach </a:t>
            </a:r>
            <a:r>
              <a:rPr lang="de-DE" altLang="de-DE" sz="2000" b="1" dirty="0" smtClean="0"/>
              <a:t>anfechtbarer </a:t>
            </a:r>
            <a:r>
              <a:rPr lang="de-DE" altLang="de-DE" sz="2000" b="1" dirty="0"/>
              <a:t>Überweisung auf Konto des Anfechtungsgegners nicht </a:t>
            </a:r>
            <a:r>
              <a:rPr lang="de-DE" altLang="de-DE" sz="2000" b="1" dirty="0" smtClean="0"/>
              <a:t>ausreichend für Rückgängigmachung)</a:t>
            </a:r>
            <a:endParaRPr lang="de-DE" sz="2000" b="1" dirty="0"/>
          </a:p>
          <a:p>
            <a:endParaRPr lang="de-DE" altLang="de-DE" sz="2000" b="1" dirty="0"/>
          </a:p>
          <a:p>
            <a:endParaRPr lang="de-DE" altLang="de-DE" sz="2000" b="1" dirty="0"/>
          </a:p>
          <a:p>
            <a:endParaRPr lang="de-DE" altLang="de-DE" sz="2000" b="1" dirty="0"/>
          </a:p>
          <a:p>
            <a:endParaRPr lang="de-DE" altLang="de-DE" sz="2000" b="1" dirty="0"/>
          </a:p>
          <a:p>
            <a:endParaRPr lang="de-DE" altLang="de-DE" sz="2000" b="1" dirty="0"/>
          </a:p>
          <a:p>
            <a:endParaRPr lang="de-DE" altLang="de-DE" sz="2000" b="1" dirty="0"/>
          </a:p>
        </p:txBody>
      </p:sp>
      <p:sp>
        <p:nvSpPr>
          <p:cNvPr id="3072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52A8568-305B-461E-81B6-84FCE5F75EE3}" type="slidenum">
              <a:rPr lang="de-DE" altLang="de-DE" sz="1400"/>
              <a:pPr>
                <a:spcBef>
                  <a:spcPct val="0"/>
                </a:spcBef>
                <a:buClrTx/>
                <a:buSzTx/>
                <a:buFontTx/>
                <a:buNone/>
              </a:pPr>
              <a:t>13</a:t>
            </a:fld>
            <a:endParaRPr lang="de-DE" altLang="de-DE" sz="1400" dirty="0"/>
          </a:p>
        </p:txBody>
      </p:sp>
      <p:sp>
        <p:nvSpPr>
          <p:cNvPr id="30722" name="Titel 1"/>
          <p:cNvSpPr>
            <a:spLocks noGrp="1"/>
          </p:cNvSpPr>
          <p:nvPr>
            <p:ph type="title"/>
          </p:nvPr>
        </p:nvSpPr>
        <p:spPr/>
        <p:txBody>
          <a:bodyPr>
            <a:normAutofit fontScale="90000"/>
          </a:bodyPr>
          <a:lstStyle/>
          <a:p>
            <a:r>
              <a:rPr lang="de-DE" altLang="de-DE" b="1" dirty="0"/>
              <a:t>Rückgängigmachung einer Gläubigerbenachteiligung</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4243848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Inhaltsplatzhalter 2"/>
          <p:cNvSpPr>
            <a:spLocks noGrp="1"/>
          </p:cNvSpPr>
          <p:nvPr>
            <p:ph idx="1"/>
          </p:nvPr>
        </p:nvSpPr>
        <p:spPr>
          <a:xfrm>
            <a:off x="609600" y="1880171"/>
            <a:ext cx="10972800" cy="4127121"/>
          </a:xfrm>
        </p:spPr>
        <p:txBody>
          <a:bodyPr/>
          <a:lstStyle/>
          <a:p>
            <a:r>
              <a:rPr lang="de-DE" altLang="de-DE" sz="2000" b="1" dirty="0"/>
              <a:t>Schweigt der Schuldner einer erheblichen, seit mehr als neun Monaten fälligen Forderung nach anwaltlicher Mahnung und Androhung gerichtlicher Maßnahmen bis zum Erlass eines Vollstrek-kungsbescheids und bietet erst nach dessen Rechtskraft die Begleichung der Forderung in nicht näher bestimmten Teilbeträgen aus seinem laufenden Geschäftsbetrieb an, hat der Gläubiger die Zahlungseinstellung des Schuldners erkannt (BGH, Urt. v. 18.1.2018 – IX ZR 144/16, ZInsO 2018, 511)</a:t>
            </a:r>
          </a:p>
          <a:p>
            <a:pPr lvl="1"/>
            <a:r>
              <a:rPr lang="de-DE" altLang="de-DE" sz="1800" b="1" dirty="0"/>
              <a:t>SV: Anfängliche teilweise Bezahlung unbestrittener Maklerrechnung durch Schuldnerin, Ratenzahlungsangebot ein Jahr nach Fälligkeit, Mahnung und Titulierung durch VB, tw Begleichung der Restforderung in Teilzahlungen nach Kassenlage von unterschiedlichen Konten, zuletzt täglich iHv je 500 € </a:t>
            </a:r>
          </a:p>
          <a:p>
            <a:pPr lvl="1"/>
            <a:r>
              <a:rPr lang="de-DE" altLang="de-DE" sz="1800" b="1" dirty="0"/>
              <a:t>Vorinstanzen: Abweisung der Klage; BGH: Aufhebung und Zurückverweisung</a:t>
            </a:r>
          </a:p>
          <a:p>
            <a:r>
              <a:rPr lang="de-DE" altLang="de-DE" sz="2000" b="1" dirty="0"/>
              <a:t>Bitte um „Starthilfe“ durch sonst nicht mit dem Schuldner verbundenen Gläubiger nach einjähriger Nichtzahlung der Forderung kann nur als massiver Hinweis auf Zahlungsunfähigkeit verstanden werden</a:t>
            </a:r>
          </a:p>
          <a:p>
            <a:endParaRPr lang="de-DE" altLang="de-DE" sz="2400" b="1" dirty="0"/>
          </a:p>
          <a:p>
            <a:endParaRPr lang="de-DE" altLang="de-DE" sz="1800" b="1" dirty="0"/>
          </a:p>
          <a:p>
            <a:endParaRPr lang="de-DE" altLang="de-DE" sz="1600" b="1" dirty="0"/>
          </a:p>
        </p:txBody>
      </p:sp>
      <p:sp>
        <p:nvSpPr>
          <p:cNvPr id="4506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30684BC-8844-4AF5-8544-A886C3226F83}" type="slidenum">
              <a:rPr lang="de-DE" altLang="de-DE" sz="1400"/>
              <a:pPr>
                <a:spcBef>
                  <a:spcPct val="0"/>
                </a:spcBef>
                <a:buClrTx/>
                <a:buSzTx/>
                <a:buFontTx/>
                <a:buNone/>
              </a:pPr>
              <a:t>14</a:t>
            </a:fld>
            <a:endParaRPr lang="de-DE" altLang="de-DE" sz="1400" dirty="0"/>
          </a:p>
        </p:txBody>
      </p:sp>
      <p:sp>
        <p:nvSpPr>
          <p:cNvPr id="45058" name="Titel 1"/>
          <p:cNvSpPr>
            <a:spLocks noGrp="1"/>
          </p:cNvSpPr>
          <p:nvPr>
            <p:ph type="title"/>
          </p:nvPr>
        </p:nvSpPr>
        <p:spPr>
          <a:xfrm>
            <a:off x="609600" y="274638"/>
            <a:ext cx="10972800" cy="1430872"/>
          </a:xfrm>
        </p:spPr>
        <p:txBody>
          <a:bodyPr>
            <a:noAutofit/>
          </a:bodyPr>
          <a:lstStyle/>
          <a:p>
            <a:pPr algn="ctr"/>
            <a:r>
              <a:rPr lang="de-DE" altLang="de-DE" sz="2800" b="1" dirty="0"/>
              <a:t>Kenntnis des Benachteiligungsvorsatzes bei Bitte um Finanzierungshilfe</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714285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839074"/>
            <a:ext cx="10972800" cy="4168218"/>
          </a:xfrm>
        </p:spPr>
        <p:txBody>
          <a:bodyPr>
            <a:normAutofit lnSpcReduction="10000"/>
          </a:bodyPr>
          <a:lstStyle/>
          <a:p>
            <a:r>
              <a:rPr lang="de-DE" sz="2200" b="1" dirty="0">
                <a:effectLst/>
              </a:rPr>
              <a:t>Weiß das Finanzamt, dass ein Dritter, welcher sich für die Steuerverbindlichkeiten des Schuldners verbürgt hat, auf Weisung und unter Verrechnung mit einer Kaufpreisforde-rung des Schuldners dessen Steuerschulden tilgt, hat es Kenntnis von der die Gläubiger benachteiligenden Rechtshandlung des Schuldners (BGH, Urt. v. 12.4.2018 – IX ZR 88/17, ZInsO 2018, 1210)</a:t>
            </a:r>
          </a:p>
          <a:p>
            <a:pPr lvl="1"/>
            <a:r>
              <a:rPr lang="de-DE" sz="1800" b="1" dirty="0">
                <a:effectLst/>
              </a:rPr>
              <a:t>SV: GmbH-Auftrag an Softwareentwickler, Bürgschaft des Gesellschafters für Steuerschulden des Entwicklers (Schuldners), Rechnungstellung durch </a:t>
            </a:r>
            <a:r>
              <a:rPr lang="de-DE" sz="1800" b="1" dirty="0" smtClean="0">
                <a:effectLst/>
              </a:rPr>
              <a:t>Schuldner mit der </a:t>
            </a:r>
            <a:r>
              <a:rPr lang="de-DE" sz="1800" b="1" dirty="0">
                <a:effectLst/>
              </a:rPr>
              <a:t>Anweisung Teilbetrag des Rechnungsbetrages an Finanzamt zu zahlen, Anfechtung des IV nach Insolvenzeröffnung</a:t>
            </a:r>
          </a:p>
          <a:p>
            <a:pPr lvl="1"/>
            <a:r>
              <a:rPr lang="de-DE" sz="1800" b="1" dirty="0">
                <a:effectLst/>
              </a:rPr>
              <a:t>Klagabweisung durch LG und BG, weil keine Kenntnis des Benachteiligungsvorsatzes, Aufhebung und Zurückverweisung durch BGH wegen überspannter Anforderungen an Beweiswürdigung und Widersprüchlichkeit der Entscheidung  </a:t>
            </a:r>
          </a:p>
          <a:p>
            <a:r>
              <a:rPr lang="de-DE" sz="2200" b="1" dirty="0">
                <a:effectLst/>
              </a:rPr>
              <a:t>Zur Zinsentscheidung: Auf Zahlung von Geld gerichteter Rückgewähranspruch ist keine Entgeltforderung, die bei Rechtsgeschäften, an denen ein Verbraucher nicht beteiligt ist, einen erhöhten Verzugszinssatz begründet</a:t>
            </a:r>
          </a:p>
        </p:txBody>
      </p:sp>
      <p:sp>
        <p:nvSpPr>
          <p:cNvPr id="2" name="Titel 1"/>
          <p:cNvSpPr>
            <a:spLocks noGrp="1"/>
          </p:cNvSpPr>
          <p:nvPr>
            <p:ph type="title"/>
          </p:nvPr>
        </p:nvSpPr>
        <p:spPr>
          <a:xfrm>
            <a:off x="609600" y="274638"/>
            <a:ext cx="10972800" cy="1400050"/>
          </a:xfrm>
        </p:spPr>
        <p:txBody>
          <a:bodyPr>
            <a:noAutofit/>
          </a:bodyPr>
          <a:lstStyle/>
          <a:p>
            <a:pPr algn="ctr"/>
            <a:r>
              <a:rPr lang="de-DE" altLang="de-DE" sz="2800" b="1" dirty="0"/>
              <a:t>Kenntnis des Benachteiligungsvorsatzes bei Bürgschaft für Steuerforderungen</a:t>
            </a:r>
            <a:endParaRPr lang="de-DE" sz="2800" dirty="0"/>
          </a:p>
        </p:txBody>
      </p:sp>
      <p:sp>
        <p:nvSpPr>
          <p:cNvPr id="5" name="Foliennummernplatzhalter 4"/>
          <p:cNvSpPr>
            <a:spLocks noGrp="1"/>
          </p:cNvSpPr>
          <p:nvPr>
            <p:ph type="sldNum" sz="quarter" idx="12"/>
          </p:nvPr>
        </p:nvSpPr>
        <p:spPr/>
        <p:txBody>
          <a:bodyPr/>
          <a:lstStyle/>
          <a:p>
            <a:fld id="{6D22F896-40B5-4ADD-8801-0D06FADFA095}" type="slidenum">
              <a:rPr lang="en-US" smtClean="0"/>
              <a:t>15</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328379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DE" b="1" dirty="0" smtClean="0"/>
              <a:t>BGH, Urt. v. </a:t>
            </a:r>
            <a:r>
              <a:rPr lang="de-DE" b="1" dirty="0"/>
              <a:t>14.6.2018 – IX ZR 22/15, </a:t>
            </a:r>
            <a:r>
              <a:rPr lang="de-DE" b="1" dirty="0" err="1"/>
              <a:t>ZInsO</a:t>
            </a:r>
            <a:r>
              <a:rPr lang="de-DE" b="1" dirty="0"/>
              <a:t> 2018, </a:t>
            </a:r>
            <a:r>
              <a:rPr lang="de-DE" b="1" dirty="0" smtClean="0"/>
              <a:t>2017 zu Zahlungen im Rahmen eines Sanierungskonzepts</a:t>
            </a:r>
            <a:endParaRPr lang="de-DE" dirty="0" smtClean="0"/>
          </a:p>
          <a:p>
            <a:pPr lvl="1"/>
            <a:r>
              <a:rPr lang="de-DE" b="1" dirty="0" smtClean="0"/>
              <a:t>Ein </a:t>
            </a:r>
            <a:r>
              <a:rPr lang="de-DE" b="1" dirty="0"/>
              <a:t>Sanierungsplan muss, um zu einer Verneinung des Gläubigerbenachteiligungsvorsatzes zu führen, </a:t>
            </a:r>
            <a:r>
              <a:rPr lang="de-DE" b="1" dirty="0" smtClean="0"/>
              <a:t>nicht notwendig bestimmten </a:t>
            </a:r>
            <a:r>
              <a:rPr lang="de-DE" b="1" dirty="0"/>
              <a:t>formalen Erfordernissen entsprechen, wie sie das Institut für Wirtschaftsprüfer in Deutschland e.V. in dem IDW Standard S6 (IDW S6) oder das Institut für die Standardisierung von Unternehmenssanierungen (ISU) als Mindestanforderungen an Sanierungskonzepte aufgestellt </a:t>
            </a:r>
            <a:r>
              <a:rPr lang="de-DE" b="1" dirty="0" smtClean="0"/>
              <a:t>haben</a:t>
            </a:r>
          </a:p>
          <a:p>
            <a:pPr lvl="1"/>
            <a:r>
              <a:rPr lang="de-DE" b="1" dirty="0" smtClean="0"/>
              <a:t>Um </a:t>
            </a:r>
            <a:r>
              <a:rPr lang="de-DE" b="1" dirty="0"/>
              <a:t>die Vermutung des § 133 Abs. 1 Satz 2 InsO zu widerlegen, </a:t>
            </a:r>
            <a:r>
              <a:rPr lang="de-DE" b="1" dirty="0" smtClean="0"/>
              <a:t>ist </a:t>
            </a:r>
            <a:r>
              <a:rPr lang="de-DE" b="1" dirty="0"/>
              <a:t>Voraussetzung auf Schuldnerseite, dass zu der Zeit der angefochtenen Handlung ein schlüssiges, von den tatsächlichen Gegebenheiten ausgehendes Sanierungskonzept vorlag, das mindestens in den Anfängen schon in die Tat umgesetzt war und die ernsthafte und begründete Aussicht auf Erfolg rechtfertigte; die bloße Hoffnung des Schuldners auf eine Sanierung räumt seinen Benachteiligungsvorsatz nicht aus </a:t>
            </a:r>
            <a:endParaRPr lang="de-DE" b="1" dirty="0" smtClean="0"/>
          </a:p>
          <a:p>
            <a:pPr lvl="1"/>
            <a:r>
              <a:rPr lang="de-DE" b="1" dirty="0" smtClean="0"/>
              <a:t>Fortführung </a:t>
            </a:r>
            <a:r>
              <a:rPr lang="de-DE" b="1" dirty="0"/>
              <a:t>BGH, 12. Mai 2016, IX ZR 65/14, BGHZ 210, </a:t>
            </a:r>
            <a:r>
              <a:rPr lang="de-DE" b="1" dirty="0" smtClean="0"/>
              <a:t>249</a:t>
            </a:r>
            <a:endParaRPr lang="de-DE" b="1" dirty="0"/>
          </a:p>
        </p:txBody>
      </p:sp>
      <p:sp>
        <p:nvSpPr>
          <p:cNvPr id="4" name="Foliennummernplatzhalter 3"/>
          <p:cNvSpPr>
            <a:spLocks noGrp="1"/>
          </p:cNvSpPr>
          <p:nvPr>
            <p:ph type="sldNum" sz="quarter" idx="12"/>
          </p:nvPr>
        </p:nvSpPr>
        <p:spPr/>
        <p:txBody>
          <a:bodyPr/>
          <a:lstStyle/>
          <a:p>
            <a:fld id="{6D22F896-40B5-4ADD-8801-0D06FADFA095}" type="slidenum">
              <a:rPr lang="en-US" smtClean="0"/>
              <a:t>16</a:t>
            </a:fld>
            <a:endParaRPr lang="en-US" dirty="0"/>
          </a:p>
        </p:txBody>
      </p:sp>
      <p:sp>
        <p:nvSpPr>
          <p:cNvPr id="5" name="Titel 4"/>
          <p:cNvSpPr>
            <a:spLocks noGrp="1"/>
          </p:cNvSpPr>
          <p:nvPr>
            <p:ph type="title"/>
          </p:nvPr>
        </p:nvSpPr>
        <p:spPr/>
        <p:txBody>
          <a:bodyPr>
            <a:normAutofit/>
          </a:bodyPr>
          <a:lstStyle/>
          <a:p>
            <a:pPr algn="ctr"/>
            <a:r>
              <a:rPr lang="de-DE" dirty="0"/>
              <a:t>Zahlungen im Rahmen eines </a:t>
            </a:r>
            <a:r>
              <a:rPr lang="de-DE" dirty="0" smtClean="0"/>
              <a:t>Sanierungskonzepts I</a:t>
            </a:r>
            <a:endParaRPr lang="de-DE" dirty="0"/>
          </a:p>
        </p:txBody>
      </p:sp>
      <p:sp>
        <p:nvSpPr>
          <p:cNvPr id="3" name="Fußzeilenplatzhalter 2"/>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4215233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pPr lvl="1"/>
            <a:r>
              <a:rPr lang="de-DE" sz="1600" b="1" dirty="0" smtClean="0"/>
              <a:t>SV: Anfang 2010 Ratenzahlungsvereinbarung </a:t>
            </a:r>
            <a:r>
              <a:rPr lang="de-DE" sz="1600" b="1" dirty="0"/>
              <a:t>mit </a:t>
            </a:r>
            <a:r>
              <a:rPr lang="de-DE" sz="1600" b="1" dirty="0" smtClean="0"/>
              <a:t>Vollstreckungsaufschub über offene Steuerforderungen, </a:t>
            </a:r>
            <a:r>
              <a:rPr lang="de-DE" sz="1600" b="1" dirty="0"/>
              <a:t>welche die Schuldnerin nicht einhalten konnte</a:t>
            </a:r>
            <a:r>
              <a:rPr lang="de-DE" sz="1600" b="1" dirty="0" smtClean="0"/>
              <a:t>. Ende 2010 Mitteilung des Schuldners, </a:t>
            </a:r>
            <a:r>
              <a:rPr lang="de-DE" sz="1600" b="1" dirty="0"/>
              <a:t>dass eine hinreichende Zahlungsfähigkeit nicht mehr bestehe und </a:t>
            </a:r>
            <a:r>
              <a:rPr lang="de-DE" sz="1600" b="1" dirty="0" smtClean="0"/>
              <a:t>sie nun </a:t>
            </a:r>
            <a:r>
              <a:rPr lang="de-DE" sz="1600" b="1" dirty="0"/>
              <a:t>abgewickelt werden solle. </a:t>
            </a:r>
            <a:r>
              <a:rPr lang="de-DE" sz="1600" b="1" dirty="0" smtClean="0"/>
              <a:t>Ankündigung eines außergerichtlichen Schuldenbereinigungsverfahrens, </a:t>
            </a:r>
            <a:r>
              <a:rPr lang="de-DE" sz="1600" b="1" dirty="0"/>
              <a:t>das </a:t>
            </a:r>
            <a:r>
              <a:rPr lang="de-DE" sz="1600" b="1" dirty="0" smtClean="0"/>
              <a:t>u.a. </a:t>
            </a:r>
            <a:r>
              <a:rPr lang="de-DE" sz="1600" b="1" dirty="0"/>
              <a:t>Teilverzicht des Beklagten </a:t>
            </a:r>
            <a:r>
              <a:rPr lang="de-DE" sz="1600" b="1" dirty="0" smtClean="0"/>
              <a:t>vorsah. Zustimmung des </a:t>
            </a:r>
            <a:r>
              <a:rPr lang="de-DE" sz="1600" b="1" dirty="0" err="1" smtClean="0"/>
              <a:t>bekl.</a:t>
            </a:r>
            <a:r>
              <a:rPr lang="de-DE" sz="1600" b="1" dirty="0" smtClean="0"/>
              <a:t> FA mit </a:t>
            </a:r>
            <a:r>
              <a:rPr lang="de-DE" sz="1600" b="1" dirty="0"/>
              <a:t>der </a:t>
            </a:r>
            <a:r>
              <a:rPr lang="de-DE" sz="1600" b="1" dirty="0" smtClean="0"/>
              <a:t>Maßgabe, </a:t>
            </a:r>
            <a:r>
              <a:rPr lang="de-DE" sz="1600" b="1" dirty="0"/>
              <a:t>dass </a:t>
            </a:r>
            <a:r>
              <a:rPr lang="de-DE" sz="1600" b="1" dirty="0" smtClean="0"/>
              <a:t>Schuldnerin </a:t>
            </a:r>
            <a:r>
              <a:rPr lang="de-DE" sz="1600" b="1" dirty="0"/>
              <a:t>alle laufenden steuerlichen Verpflichtungen pünktlich erledige und die weit überwiegende Anzahl der anderen Gläubiger der Lösung ebenfalls </a:t>
            </a:r>
            <a:r>
              <a:rPr lang="de-DE" sz="1600" b="1" dirty="0" smtClean="0"/>
              <a:t>zustimmten. Gewährung eines Teilerlasses im </a:t>
            </a:r>
            <a:r>
              <a:rPr lang="de-DE" sz="1600" b="1" dirty="0"/>
              <a:t>September </a:t>
            </a:r>
            <a:r>
              <a:rPr lang="de-DE" sz="1600" b="1" dirty="0" smtClean="0"/>
              <a:t>2011. Anfechtung durch IV nach Eröffnung 2012. Klage auf Rückgewähr aller von Mai 2010 bis Februar 2012 geleisteten Zahlungen. Verurteilung durch LG. Abweisung durch BG. Aufhebung und Zurückverweisung durch BGH. </a:t>
            </a:r>
          </a:p>
          <a:p>
            <a:r>
              <a:rPr lang="de-DE" sz="2000" b="1" dirty="0" smtClean="0"/>
              <a:t>Benachteiligungsvorsatz tritt zurück, wenn angefochtene </a:t>
            </a:r>
            <a:r>
              <a:rPr lang="de-DE" sz="2000" b="1" dirty="0"/>
              <a:t>Rechtshandlung Bestandteil eines ernsthaften Sanierungsversuchs ist, auch wenn dieser letztlich fehlgeschlagen </a:t>
            </a:r>
            <a:r>
              <a:rPr lang="de-DE" sz="2000" b="1" dirty="0" smtClean="0"/>
              <a:t>ist</a:t>
            </a:r>
          </a:p>
          <a:p>
            <a:r>
              <a:rPr lang="de-DE" sz="2000" b="1" dirty="0" smtClean="0"/>
              <a:t>Zur </a:t>
            </a:r>
            <a:r>
              <a:rPr lang="de-DE" sz="2000" b="1" dirty="0"/>
              <a:t>Zeit der angefochtenen Handlung </a:t>
            </a:r>
            <a:r>
              <a:rPr lang="de-DE" sz="2000" b="1" dirty="0" smtClean="0"/>
              <a:t>muss </a:t>
            </a:r>
            <a:r>
              <a:rPr lang="de-DE" sz="2000" b="1" dirty="0"/>
              <a:t>schlüssiges, von den tatsächlichen Gegebenheiten ausgehendes Sanierungskonzept </a:t>
            </a:r>
            <a:r>
              <a:rPr lang="de-DE" sz="2000" b="1" dirty="0" smtClean="0"/>
              <a:t>vorgelegen haben, </a:t>
            </a:r>
            <a:r>
              <a:rPr lang="de-DE" sz="2000" b="1" dirty="0"/>
              <a:t>das mindestens in den Anfängen schon in die Tat umgesetzt war und die ernsthafte und begründete Aussicht auf Erfolg rechtfertigte</a:t>
            </a:r>
          </a:p>
          <a:p>
            <a:pPr lvl="1"/>
            <a:r>
              <a:rPr lang="de-DE" sz="1600" b="1" dirty="0" smtClean="0"/>
              <a:t>Prognose </a:t>
            </a:r>
            <a:r>
              <a:rPr lang="de-DE" sz="1600" b="1" dirty="0"/>
              <a:t>der Durchführbarkeit </a:t>
            </a:r>
            <a:r>
              <a:rPr lang="de-DE" sz="1600" b="1" dirty="0" smtClean="0"/>
              <a:t>– Beurteilung aus der Sicht </a:t>
            </a:r>
            <a:r>
              <a:rPr lang="de-DE" sz="1600" b="1" dirty="0"/>
              <a:t>eines unvoreingenommenen branchenkundigen </a:t>
            </a:r>
            <a:r>
              <a:rPr lang="de-DE" sz="1600" b="1" dirty="0" smtClean="0"/>
              <a:t>Fachmanns</a:t>
            </a:r>
          </a:p>
          <a:p>
            <a:pPr lvl="1"/>
            <a:r>
              <a:rPr lang="de-DE" sz="1600" b="1" dirty="0" smtClean="0"/>
              <a:t>Analyse </a:t>
            </a:r>
            <a:r>
              <a:rPr lang="de-DE" sz="1600" b="1" dirty="0"/>
              <a:t>der Verluste und der Möglichkeit deren künftiger Vermeidung, </a:t>
            </a:r>
            <a:r>
              <a:rPr lang="de-DE" sz="1600" b="1" dirty="0" smtClean="0"/>
              <a:t>Beurteilung </a:t>
            </a:r>
            <a:r>
              <a:rPr lang="de-DE" sz="1600" b="1" dirty="0"/>
              <a:t>der Erfolgsaussichten und der Rentabilität des Unternehmens in der Zukunft </a:t>
            </a:r>
            <a:r>
              <a:rPr lang="de-DE" sz="1600" b="1" dirty="0" smtClean="0"/>
              <a:t>und der </a:t>
            </a:r>
            <a:r>
              <a:rPr lang="de-DE" sz="1600" b="1" dirty="0"/>
              <a:t>Maßnahmen zur Vermeidung oder Beseitigung der (drohenden) </a:t>
            </a:r>
            <a:r>
              <a:rPr lang="de-DE" sz="1600" b="1" dirty="0" smtClean="0"/>
              <a:t>Insolvenzreife</a:t>
            </a:r>
          </a:p>
          <a:p>
            <a:pPr lvl="1"/>
            <a:r>
              <a:rPr lang="de-DE" sz="1600" b="1" dirty="0" smtClean="0"/>
              <a:t>Feststellung der Art </a:t>
            </a:r>
            <a:r>
              <a:rPr lang="de-DE" sz="1600" b="1" dirty="0"/>
              <a:t>und Höhe der Verbindlichkeiten, </a:t>
            </a:r>
            <a:r>
              <a:rPr lang="de-DE" sz="1600" b="1" dirty="0" smtClean="0"/>
              <a:t>der </a:t>
            </a:r>
            <a:r>
              <a:rPr lang="de-DE" sz="1600" b="1" dirty="0"/>
              <a:t>Art und Zahl der Gläubiger und </a:t>
            </a:r>
            <a:r>
              <a:rPr lang="de-DE" sz="1600" b="1" dirty="0" smtClean="0"/>
              <a:t>der </a:t>
            </a:r>
            <a:r>
              <a:rPr lang="de-DE" sz="1600" b="1" dirty="0"/>
              <a:t>zur Sanierung erforderlichen Quote des Erlasses der </a:t>
            </a:r>
            <a:r>
              <a:rPr lang="de-DE" sz="1600" b="1" dirty="0" smtClean="0"/>
              <a:t>Forderungen</a:t>
            </a:r>
          </a:p>
          <a:p>
            <a:pPr lvl="1"/>
            <a:r>
              <a:rPr lang="de-DE" sz="1600" b="1" dirty="0" smtClean="0"/>
              <a:t>Festlegung der Zustimmungsquote </a:t>
            </a:r>
            <a:r>
              <a:rPr lang="de-DE" sz="1600" b="1" dirty="0"/>
              <a:t>nach </a:t>
            </a:r>
            <a:r>
              <a:rPr lang="de-DE" sz="1600" b="1" dirty="0" smtClean="0"/>
              <a:t>Schuldenstand, </a:t>
            </a:r>
            <a:r>
              <a:rPr lang="de-DE" sz="1600" b="1" dirty="0"/>
              <a:t>gegebenenfalls für unterschiedliche Arten von </a:t>
            </a:r>
            <a:r>
              <a:rPr lang="de-DE" sz="1600" b="1" dirty="0" smtClean="0"/>
              <a:t>Gläubigergruppen</a:t>
            </a:r>
          </a:p>
          <a:p>
            <a:pPr lvl="1"/>
            <a:r>
              <a:rPr lang="de-DE" sz="1600" b="1" dirty="0" smtClean="0"/>
              <a:t>Regelung der </a:t>
            </a:r>
            <a:r>
              <a:rPr lang="de-DE" sz="1600" b="1" dirty="0"/>
              <a:t>Behandlung nicht verzichtender </a:t>
            </a:r>
            <a:r>
              <a:rPr lang="de-DE" sz="1600" b="1" dirty="0" smtClean="0"/>
              <a:t>Gläubiger</a:t>
            </a:r>
          </a:p>
          <a:p>
            <a:pPr lvl="1"/>
            <a:r>
              <a:rPr lang="de-DE" sz="1600" b="1" dirty="0" smtClean="0"/>
              <a:t>Gegebenenfalls Darstellung von </a:t>
            </a:r>
            <a:r>
              <a:rPr lang="de-DE" sz="1600" b="1" dirty="0"/>
              <a:t>Art und Höhe einzuwerbenden frischen </a:t>
            </a:r>
            <a:r>
              <a:rPr lang="de-DE" sz="1600" b="1" dirty="0" smtClean="0"/>
              <a:t>Kapitals </a:t>
            </a:r>
            <a:r>
              <a:rPr lang="de-DE" sz="1600" b="1" dirty="0"/>
              <a:t>sowie die Chance, dieses tatsächlich zu </a:t>
            </a:r>
            <a:r>
              <a:rPr lang="de-DE" sz="1600" b="1" dirty="0" smtClean="0"/>
              <a:t>gewinnen</a:t>
            </a:r>
            <a:endParaRPr lang="de-DE" sz="1600" b="1" dirty="0"/>
          </a:p>
        </p:txBody>
      </p:sp>
      <p:sp>
        <p:nvSpPr>
          <p:cNvPr id="4" name="Foliennummernplatzhalter 3"/>
          <p:cNvSpPr>
            <a:spLocks noGrp="1"/>
          </p:cNvSpPr>
          <p:nvPr>
            <p:ph type="sldNum" sz="quarter" idx="12"/>
          </p:nvPr>
        </p:nvSpPr>
        <p:spPr/>
        <p:txBody>
          <a:bodyPr/>
          <a:lstStyle/>
          <a:p>
            <a:fld id="{6D22F896-40B5-4ADD-8801-0D06FADFA095}" type="slidenum">
              <a:rPr lang="en-US" smtClean="0"/>
              <a:t>17</a:t>
            </a:fld>
            <a:endParaRPr lang="en-US" dirty="0"/>
          </a:p>
        </p:txBody>
      </p:sp>
      <p:sp>
        <p:nvSpPr>
          <p:cNvPr id="5" name="Titel 4"/>
          <p:cNvSpPr>
            <a:spLocks noGrp="1"/>
          </p:cNvSpPr>
          <p:nvPr>
            <p:ph type="title"/>
          </p:nvPr>
        </p:nvSpPr>
        <p:spPr/>
        <p:txBody>
          <a:bodyPr>
            <a:normAutofit fontScale="90000"/>
          </a:bodyPr>
          <a:lstStyle/>
          <a:p>
            <a:pPr algn="ctr"/>
            <a:r>
              <a:rPr lang="de-DE" dirty="0"/>
              <a:t>Zahlungen im Rahmen eines </a:t>
            </a:r>
            <a:r>
              <a:rPr lang="de-DE" dirty="0" smtClean="0"/>
              <a:t>Sanierungskonzepts II</a:t>
            </a:r>
            <a:endParaRPr lang="de-DE" dirty="0"/>
          </a:p>
        </p:txBody>
      </p:sp>
      <p:sp>
        <p:nvSpPr>
          <p:cNvPr id="3" name="Fußzeilenplatzhalter 2"/>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830999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09600" y="1572768"/>
            <a:ext cx="10972800" cy="4690872"/>
          </a:xfrm>
        </p:spPr>
        <p:txBody>
          <a:bodyPr>
            <a:normAutofit fontScale="85000" lnSpcReduction="20000"/>
          </a:bodyPr>
          <a:lstStyle/>
          <a:p>
            <a:r>
              <a:rPr lang="de-DE" sz="2800" b="1" dirty="0"/>
              <a:t>BGH, Beschl. v. 27.9.2018 – IX ZR 313/16, </a:t>
            </a:r>
            <a:r>
              <a:rPr lang="de-DE" sz="2800" b="1" dirty="0" err="1"/>
              <a:t>ZInsO</a:t>
            </a:r>
            <a:r>
              <a:rPr lang="de-DE" sz="2800" b="1" dirty="0"/>
              <a:t> 2018, </a:t>
            </a:r>
            <a:r>
              <a:rPr lang="de-DE" sz="2800" b="1" dirty="0" smtClean="0"/>
              <a:t>2519</a:t>
            </a:r>
            <a:endParaRPr lang="de-DE" sz="2800" b="1" dirty="0"/>
          </a:p>
          <a:p>
            <a:r>
              <a:rPr lang="de-DE" sz="2800" b="1" dirty="0"/>
              <a:t>Der Anfechtungsgegner trägt die Darlegungs- und Beweislast für den Einwand eines bargeschäftsähnlichen Leistungsaustauschs. Den Gegeneinwand, der Schuldner habe nicht mit einem Nutzen für die Gläubiger rechnen dürfen, weil er fortlaufend unrentabel gearbeitet und deshalb auch mittels der in bargeschäfts-ähnlicher Weise erlangten Leistungen nur weitere Verluste angehäuft habe, hat der Insolvenzverwalter darzulegen und erforderlichenfalls zu beweisen.</a:t>
            </a:r>
          </a:p>
          <a:p>
            <a:pPr lvl="1"/>
            <a:r>
              <a:rPr lang="de-DE" sz="2400" b="1" dirty="0"/>
              <a:t>Bargeschäftsähnlichen Lage als Beweisanzeichen gegen einen Gläubigerbenachteiligungsvorsatz des Schuldners i.S.v. § 133 Abs. 1 InsO</a:t>
            </a:r>
          </a:p>
          <a:p>
            <a:pPr lvl="1"/>
            <a:r>
              <a:rPr lang="de-DE" sz="2400" b="1" dirty="0"/>
              <a:t>In Fällen kongruenter Leistungen trotz </a:t>
            </a:r>
            <a:r>
              <a:rPr lang="de-DE" sz="2400" b="1" dirty="0" err="1"/>
              <a:t>Indizwirkung</a:t>
            </a:r>
            <a:r>
              <a:rPr lang="de-DE" sz="2400" b="1" dirty="0"/>
              <a:t> einer erkannten Zahlungsunfähigkeit ausnahmsweise kein Gläubigerbenachteiligungsvorsatz des Schuldners, wenn er Leistung Zug um Zug gegen eine zur Fortführung seines Unternehmens unentbehrliche Gegenleistung erbracht hat – Beweislast Anfechtungsgegner</a:t>
            </a:r>
          </a:p>
          <a:p>
            <a:pPr lvl="1"/>
            <a:r>
              <a:rPr lang="de-DE" sz="2400" b="1" dirty="0"/>
              <a:t>Keine Entlastung, wenn Schuldner weiß, fortlaufend unrentabel zu arbeiten und deshalb bei der Fortführung des Geschäfts mittels in bargeschäftsähnlicher Weise erlangten Leistungen nur weitere Verluste anzuhäufen – Beweislast Verwalter</a:t>
            </a:r>
          </a:p>
          <a:p>
            <a:pPr lvl="1"/>
            <a:endParaRPr lang="de-DE" sz="2400" b="1" dirty="0"/>
          </a:p>
        </p:txBody>
      </p:sp>
      <p:sp>
        <p:nvSpPr>
          <p:cNvPr id="3" name="Foliennummernplatzhalter 2"/>
          <p:cNvSpPr>
            <a:spLocks noGrp="1"/>
          </p:cNvSpPr>
          <p:nvPr>
            <p:ph type="sldNum" sz="quarter" idx="12"/>
          </p:nvPr>
        </p:nvSpPr>
        <p:spPr/>
        <p:txBody>
          <a:bodyPr/>
          <a:lstStyle/>
          <a:p>
            <a:fld id="{6D22F896-40B5-4ADD-8801-0D06FADFA095}" type="slidenum">
              <a:rPr lang="en-US" smtClean="0"/>
              <a:t>18</a:t>
            </a:fld>
            <a:endParaRPr lang="en-US" dirty="0"/>
          </a:p>
        </p:txBody>
      </p:sp>
      <p:sp>
        <p:nvSpPr>
          <p:cNvPr id="4" name="Titel 3"/>
          <p:cNvSpPr>
            <a:spLocks noGrp="1"/>
          </p:cNvSpPr>
          <p:nvPr>
            <p:ph type="title"/>
          </p:nvPr>
        </p:nvSpPr>
        <p:spPr/>
        <p:txBody>
          <a:bodyPr>
            <a:normAutofit fontScale="90000"/>
          </a:bodyPr>
          <a:lstStyle/>
          <a:p>
            <a:pPr algn="ctr"/>
            <a:r>
              <a:rPr lang="de-DE" dirty="0"/>
              <a:t>Zahlungen in bargeschäftsähnlicher Lage – Beweislast für fehlende Rentabilität</a:t>
            </a:r>
          </a:p>
        </p:txBody>
      </p:sp>
      <p:sp>
        <p:nvSpPr>
          <p:cNvPr id="5" name="Fußzeilenplatzhalter 4"/>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763158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09600" y="1682496"/>
            <a:ext cx="10972800" cy="4324796"/>
          </a:xfrm>
        </p:spPr>
        <p:txBody>
          <a:bodyPr>
            <a:normAutofit fontScale="92500" lnSpcReduction="20000"/>
          </a:bodyPr>
          <a:lstStyle/>
          <a:p>
            <a:r>
              <a:rPr lang="de-DE" sz="2400" b="1" dirty="0" smtClean="0"/>
              <a:t>BGH, Beschl. v. 3.5.2018 – IX ZR 150/16 und IX ZR 151/16, </a:t>
            </a:r>
            <a:r>
              <a:rPr lang="de-DE" sz="2400" b="1" dirty="0" err="1" smtClean="0"/>
              <a:t>ZInsO</a:t>
            </a:r>
            <a:r>
              <a:rPr lang="de-DE" sz="2400" b="1" dirty="0" smtClean="0"/>
              <a:t> 2018, 1363; NZI 2018, 527</a:t>
            </a:r>
          </a:p>
          <a:p>
            <a:r>
              <a:rPr lang="de-DE" sz="2000" b="1" dirty="0" smtClean="0"/>
              <a:t>Unanfechtbare Erlangung der Aufrechnungsmöglichkeit einer Sozialkasse der Tarifvertragsparteien, wenn deren Regelwerk vorsieht, dass der Anspruch des Arbeitgebers auf Erstattung gezahlter Urlaubsvergütungen vom Ausgleich seines Beitragskontos abhängig ist </a:t>
            </a:r>
          </a:p>
          <a:p>
            <a:pPr lvl="1"/>
            <a:r>
              <a:rPr lang="de-DE" sz="1800" b="1" dirty="0" smtClean="0"/>
              <a:t>SV: Vorsatzanfechtung des IV </a:t>
            </a:r>
            <a:r>
              <a:rPr lang="de-DE" sz="1800" b="1" dirty="0" err="1" smtClean="0"/>
              <a:t>ggü</a:t>
            </a:r>
            <a:r>
              <a:rPr lang="de-DE" sz="1800" b="1" dirty="0" smtClean="0"/>
              <a:t>. tarifvertraglicher Sozialkasse auf </a:t>
            </a:r>
            <a:r>
              <a:rPr lang="de-DE" sz="1800" b="1" dirty="0"/>
              <a:t>Rückgewähr von Beiträgen, </a:t>
            </a:r>
            <a:r>
              <a:rPr lang="de-DE" sz="1800" b="1" dirty="0" smtClean="0"/>
              <a:t>welche die Kasse </a:t>
            </a:r>
            <a:r>
              <a:rPr lang="de-DE" sz="1800" b="1" dirty="0"/>
              <a:t>von der Schuldnerin außerhalb des Zeitraums von drei Monaten vor dem Insolvenzantrag teils durch Zahlungen, teils durch Verrechnungen mit Erstattungsansprüchen erlangt hat. </a:t>
            </a:r>
            <a:r>
              <a:rPr lang="de-DE" sz="1800" b="1" dirty="0" smtClean="0"/>
              <a:t>Abweisung der </a:t>
            </a:r>
            <a:r>
              <a:rPr lang="de-DE" sz="1800" b="1" dirty="0"/>
              <a:t>Klage </a:t>
            </a:r>
            <a:r>
              <a:rPr lang="de-DE" sz="1800" b="1" dirty="0" smtClean="0"/>
              <a:t>durch LG und BG. Ablehnung der </a:t>
            </a:r>
            <a:r>
              <a:rPr lang="de-DE" sz="1800" b="1" dirty="0"/>
              <a:t>Zulassung der </a:t>
            </a:r>
            <a:r>
              <a:rPr lang="de-DE" sz="1800" b="1" dirty="0" smtClean="0"/>
              <a:t>Revision durch BGH.</a:t>
            </a:r>
          </a:p>
          <a:p>
            <a:r>
              <a:rPr lang="de-DE" sz="2000" b="1" dirty="0" smtClean="0"/>
              <a:t>Rechtshandlung des Schuldners infolge der Auszahlung der Urlaubsvergütung - ohne die Erstattungsanspruch nicht denkbar sind – entgegen BG gegeben</a:t>
            </a:r>
          </a:p>
          <a:p>
            <a:r>
              <a:rPr lang="de-DE" sz="2000" b="1" dirty="0" smtClean="0"/>
              <a:t>Aber: Keine Anfechtung der Verrechnungen </a:t>
            </a:r>
            <a:r>
              <a:rPr lang="de-DE" sz="2000" b="1" dirty="0"/>
              <a:t>der </a:t>
            </a:r>
            <a:r>
              <a:rPr lang="de-DE" sz="2000" b="1" dirty="0" smtClean="0"/>
              <a:t>Kasse nach </a:t>
            </a:r>
            <a:r>
              <a:rPr lang="de-DE" sz="2000" b="1" dirty="0"/>
              <a:t>§ 96 Abs. 1 Nr. </a:t>
            </a:r>
            <a:r>
              <a:rPr lang="de-DE" sz="2000" b="1" dirty="0" smtClean="0"/>
              <a:t>3, §</a:t>
            </a:r>
            <a:r>
              <a:rPr lang="de-DE" sz="2000" b="1" dirty="0"/>
              <a:t> 133 Abs. 1 </a:t>
            </a:r>
            <a:r>
              <a:rPr lang="de-DE" sz="2000" b="1" dirty="0" smtClean="0"/>
              <a:t>InsO, </a:t>
            </a:r>
            <a:r>
              <a:rPr lang="de-DE" sz="2000" b="1" dirty="0"/>
              <a:t>weil die Insolvenzgläubiger durch die von der Sozialkasse vorgenommenen Verrechnungen nicht benachteiligt wurden</a:t>
            </a:r>
          </a:p>
          <a:p>
            <a:pPr lvl="1"/>
            <a:r>
              <a:rPr lang="de-DE" sz="1900" b="1" dirty="0"/>
              <a:t>Rechtsposition der Schuldnerin in dem Umfang, als sie der Beklagten Beiträge schuldete, für die Gläubiger </a:t>
            </a:r>
            <a:r>
              <a:rPr lang="de-DE" sz="1900" b="1" dirty="0" smtClean="0"/>
              <a:t>ohne </a:t>
            </a:r>
            <a:r>
              <a:rPr lang="de-DE" sz="1900" b="1" dirty="0"/>
              <a:t>wirtschaftlichen Wert, auf den sie hätten zugreifen </a:t>
            </a:r>
            <a:r>
              <a:rPr lang="de-DE" sz="1900" b="1" dirty="0" smtClean="0"/>
              <a:t>können</a:t>
            </a:r>
          </a:p>
          <a:p>
            <a:pPr lvl="1"/>
            <a:r>
              <a:rPr lang="de-DE" sz="2000" b="1" dirty="0" smtClean="0"/>
              <a:t>Kein Anspruch auf Erstattungen ohne vorherigen Ausgleich bestehender </a:t>
            </a:r>
            <a:r>
              <a:rPr lang="de-DE" sz="2000" b="1" dirty="0"/>
              <a:t>Beitragsrückstände </a:t>
            </a:r>
            <a:r>
              <a:rPr lang="de-DE" sz="1800" b="1" dirty="0" smtClean="0"/>
              <a:t>mindestens </a:t>
            </a:r>
            <a:r>
              <a:rPr lang="de-DE" sz="1800" b="1" dirty="0"/>
              <a:t>in Höhe der verrechneten Beträge</a:t>
            </a:r>
            <a:endParaRPr lang="de-DE" sz="1900" b="1" dirty="0" smtClean="0"/>
          </a:p>
        </p:txBody>
      </p:sp>
      <p:sp>
        <p:nvSpPr>
          <p:cNvPr id="4" name="Foliennummernplatzhalter 3"/>
          <p:cNvSpPr>
            <a:spLocks noGrp="1"/>
          </p:cNvSpPr>
          <p:nvPr>
            <p:ph type="sldNum" sz="quarter" idx="12"/>
          </p:nvPr>
        </p:nvSpPr>
        <p:spPr/>
        <p:txBody>
          <a:bodyPr/>
          <a:lstStyle/>
          <a:p>
            <a:fld id="{6D22F896-40B5-4ADD-8801-0D06FADFA095}" type="slidenum">
              <a:rPr lang="en-US" smtClean="0"/>
              <a:t>19</a:t>
            </a:fld>
            <a:endParaRPr lang="en-US" dirty="0"/>
          </a:p>
        </p:txBody>
      </p:sp>
      <p:sp>
        <p:nvSpPr>
          <p:cNvPr id="5" name="Titel 4"/>
          <p:cNvSpPr>
            <a:spLocks noGrp="1"/>
          </p:cNvSpPr>
          <p:nvPr>
            <p:ph type="title"/>
          </p:nvPr>
        </p:nvSpPr>
        <p:spPr/>
        <p:txBody>
          <a:bodyPr>
            <a:normAutofit fontScale="90000"/>
          </a:bodyPr>
          <a:lstStyle/>
          <a:p>
            <a:pPr algn="ctr"/>
            <a:r>
              <a:rPr lang="de-DE" dirty="0" smtClean="0"/>
              <a:t>Verrechnung von Beitragsforderungen einer Sozialkasse mit Erstattungsansprüchen des </a:t>
            </a:r>
            <a:r>
              <a:rPr lang="de-DE" dirty="0" err="1" smtClean="0"/>
              <a:t>ArbG</a:t>
            </a:r>
            <a:endParaRPr lang="de-DE" dirty="0"/>
          </a:p>
        </p:txBody>
      </p:sp>
      <p:sp>
        <p:nvSpPr>
          <p:cNvPr id="3" name="Fußzeilenplatzhalter 2"/>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637152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de-DE" altLang="de-DE" sz="4000"/>
              <a:t>Insolvenzeröffnung – internationale Zuständigkeit</a:t>
            </a:r>
          </a:p>
        </p:txBody>
      </p:sp>
      <p:sp>
        <p:nvSpPr>
          <p:cNvPr id="8195" name="Inhaltsplatzhalter 2"/>
          <p:cNvSpPr>
            <a:spLocks noGrp="1"/>
          </p:cNvSpPr>
          <p:nvPr>
            <p:ph idx="1"/>
          </p:nvPr>
        </p:nvSpPr>
        <p:spPr/>
        <p:txBody>
          <a:bodyPr>
            <a:normAutofit lnSpcReduction="10000"/>
          </a:bodyPr>
          <a:lstStyle/>
          <a:p>
            <a:r>
              <a:rPr lang="de-DE" altLang="de-DE" sz="1800" b="1" dirty="0"/>
              <a:t>Internationale Zuständigkeit deutscher Gerichte ist für die Eröffnung des Insolvenzverfahrens gegen einen freiberuflich tätigen Schuldner mit Scheinwohnsitz in Großbritannien (London), dessen gewöhnlicher Aufenthalt sich zum Zeitpunkt der Antragstellung im Inland befindet gegeben (BGH, Beschl. v. 18.9.2018 – IX ZB 77/17, </a:t>
            </a:r>
            <a:r>
              <a:rPr lang="de-DE" altLang="de-DE" sz="1800" b="1" dirty="0" err="1"/>
              <a:t>ZInsO</a:t>
            </a:r>
            <a:r>
              <a:rPr lang="de-DE" altLang="de-DE" sz="1800" b="1" dirty="0"/>
              <a:t> 2018, 2412)</a:t>
            </a:r>
          </a:p>
          <a:p>
            <a:pPr lvl="1"/>
            <a:r>
              <a:rPr lang="de-DE" altLang="de-DE" sz="1400" b="1" dirty="0"/>
              <a:t>SV: Insolvenzantrag gegen Schuldner (früheren Steuerberater) beim AG Charlottenburg, der nach Gutachten in London nur einen Scheinwohnsitz unterhält; Abweisung des Antrags mangels Masse durch AG; Beschwerde des Schuldners mit den Ziel der Abweisung als unzulässig mangels internationaler Zuständigkeit; Zurückweisung der Beschwerde durch LG; Bestätigung durch BGH </a:t>
            </a:r>
          </a:p>
          <a:p>
            <a:pPr lvl="1"/>
            <a:r>
              <a:rPr lang="de-DE" altLang="de-DE" sz="1600" b="1" dirty="0"/>
              <a:t>In Art. 3 Abs. 1 Satz 1 </a:t>
            </a:r>
            <a:r>
              <a:rPr lang="de-DE" altLang="de-DE" sz="1600" b="1" dirty="0" err="1"/>
              <a:t>EuInsVO</a:t>
            </a:r>
            <a:r>
              <a:rPr lang="de-DE" altLang="de-DE" sz="1600" b="1" dirty="0"/>
              <a:t> verwendeter Rechtsbegriff des Mittelpunktes der hauptsächlichen Interessen (</a:t>
            </a:r>
            <a:r>
              <a:rPr lang="de-DE" altLang="de-DE" sz="1600" b="1" dirty="0" err="1"/>
              <a:t>Centre</a:t>
            </a:r>
            <a:r>
              <a:rPr lang="de-DE" altLang="de-DE" sz="1600" b="1" dirty="0"/>
              <a:t> </a:t>
            </a:r>
            <a:r>
              <a:rPr lang="de-DE" altLang="de-DE" sz="1600" b="1" dirty="0" err="1"/>
              <a:t>of</a:t>
            </a:r>
            <a:r>
              <a:rPr lang="de-DE" altLang="de-DE" sz="1600" b="1" dirty="0"/>
              <a:t> </a:t>
            </a:r>
            <a:r>
              <a:rPr lang="de-DE" altLang="de-DE" sz="1600" b="1" dirty="0" err="1"/>
              <a:t>main</a:t>
            </a:r>
            <a:r>
              <a:rPr lang="de-DE" altLang="de-DE" sz="1600" b="1" dirty="0"/>
              <a:t> </a:t>
            </a:r>
            <a:r>
              <a:rPr lang="de-DE" altLang="de-DE" sz="1600" b="1" dirty="0" err="1"/>
              <a:t>interests</a:t>
            </a:r>
            <a:r>
              <a:rPr lang="de-DE" altLang="de-DE" sz="1600" b="1" dirty="0"/>
              <a:t> COMI) ist in den Mitgliedsstaaten einheitlich und unabhängig von nationalen Rechtsvorschriften auszulegen (siehe auch schon BGH, Beschl. v. 2.3.2017 – IX ZB 70/16, </a:t>
            </a:r>
            <a:r>
              <a:rPr lang="de-DE" altLang="de-DE" sz="1600" b="1" dirty="0" err="1"/>
              <a:t>ZInsO</a:t>
            </a:r>
            <a:r>
              <a:rPr lang="de-DE" altLang="de-DE" sz="1600" b="1" dirty="0"/>
              <a:t> 2017, 706)</a:t>
            </a:r>
          </a:p>
          <a:p>
            <a:r>
              <a:rPr lang="de-DE" altLang="de-DE" sz="1800" b="1" dirty="0"/>
              <a:t>Gemeint ist der Ort, an dem der Schuldner gewöhnlich und für Dritte feststellbar der Verwaltung seiner Interessen nachgeht</a:t>
            </a:r>
          </a:p>
          <a:p>
            <a:pPr lvl="1"/>
            <a:r>
              <a:rPr lang="de-DE" sz="1600" b="1" dirty="0"/>
              <a:t>Schwerpunkt der sozialen Beziehung des Schuldners nach Gesamtwürdigung in Deutschland</a:t>
            </a:r>
          </a:p>
          <a:p>
            <a:pPr lvl="1"/>
            <a:r>
              <a:rPr lang="de-DE" altLang="de-DE" sz="1600" b="1" dirty="0"/>
              <a:t>Schwerpunkt der wirtschaftlichen, sozialen, kulturellen und familiären Beziehungen maßgeblich</a:t>
            </a:r>
          </a:p>
          <a:p>
            <a:pPr lvl="1"/>
            <a:r>
              <a:rPr lang="de-DE" sz="1600" b="1" dirty="0"/>
              <a:t>Zugehörigkeit zu Wirtschaftsprüferkammer Berlin, die im Hinblick auf die Reputation des Schuldners und mögliche spätere berufliche Tätigkeit nur für Deutschland von Belang sowie gelegentliche Nutzung eines Büroraumes in Berlin zeigt, dass Schuldner in seinem vormaligen beruflichen Umfeld weiter gut vernetzt ist und verweist auf Zuständigkeit in der Bundesrepublik</a:t>
            </a:r>
            <a:r>
              <a:rPr lang="de-DE" altLang="de-DE" sz="1600" b="1" dirty="0"/>
              <a:t> </a:t>
            </a:r>
          </a:p>
        </p:txBody>
      </p:sp>
      <p:sp>
        <p:nvSpPr>
          <p:cNvPr id="8198"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349341F-3923-41BD-90CD-F575F9137519}" type="slidenum">
              <a:rPr lang="de-DE" altLang="de-DE" sz="1400"/>
              <a:pPr>
                <a:spcBef>
                  <a:spcPct val="0"/>
                </a:spcBef>
                <a:buClrTx/>
                <a:buSzTx/>
                <a:buFontTx/>
                <a:buNone/>
              </a:pPr>
              <a:t>2</a:t>
            </a:fld>
            <a:endParaRPr lang="de-DE" altLang="de-DE" sz="140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944796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b="1" dirty="0"/>
              <a:t>Beurteilungsmaßstab für das Vorliegen einer freigiebigen Leistung des Schuldners</a:t>
            </a:r>
          </a:p>
        </p:txBody>
      </p:sp>
      <p:sp>
        <p:nvSpPr>
          <p:cNvPr id="3" name="Inhaltsplatzhalter 2"/>
          <p:cNvSpPr>
            <a:spLocks noGrp="1"/>
          </p:cNvSpPr>
          <p:nvPr>
            <p:ph idx="1"/>
          </p:nvPr>
        </p:nvSpPr>
        <p:spPr/>
        <p:txBody>
          <a:bodyPr>
            <a:normAutofit fontScale="92500" lnSpcReduction="10000"/>
          </a:bodyPr>
          <a:lstStyle/>
          <a:p>
            <a:r>
              <a:rPr lang="de-DE" sz="2000" b="1" dirty="0"/>
              <a:t>Es ist bei der Schenkungsanfechtung nach objektiven Maßstäben aus der Sicht des Empfängers zu beurteilen, ob er eine Leistung des Schuldners erhalten </a:t>
            </a:r>
            <a:r>
              <a:rPr lang="de-DE" sz="2000" b="1" dirty="0" smtClean="0"/>
              <a:t>hat (BGH, Urt. v. 5.7.2018</a:t>
            </a:r>
            <a:r>
              <a:rPr lang="de-DE" sz="2000" b="1" dirty="0"/>
              <a:t> – IX ZR </a:t>
            </a:r>
            <a:r>
              <a:rPr lang="de-DE" sz="2000" b="1" dirty="0" smtClean="0"/>
              <a:t>126/17, </a:t>
            </a:r>
            <a:r>
              <a:rPr lang="de-DE" sz="2000" b="1" dirty="0" err="1" smtClean="0"/>
              <a:t>ZInsO</a:t>
            </a:r>
            <a:r>
              <a:rPr lang="de-DE" sz="2000" b="1" dirty="0"/>
              <a:t> </a:t>
            </a:r>
            <a:r>
              <a:rPr lang="de-DE" sz="2000" b="1" dirty="0" smtClean="0"/>
              <a:t>2018, 1721)</a:t>
            </a:r>
          </a:p>
          <a:p>
            <a:pPr lvl="1"/>
            <a:r>
              <a:rPr lang="de-DE" sz="1800" b="1" dirty="0"/>
              <a:t>SV: Anweisung des Käufers eines Gesellschaftsanteils der Schuldnerin an deren Geschäftsführer, Kaufpreis an Notar vom Geschäftskonto der Schuldnerin zu überweisen. </a:t>
            </a:r>
            <a:r>
              <a:rPr lang="de-DE" sz="1800" b="1" dirty="0" smtClean="0"/>
              <a:t>Weiterüberweisung </a:t>
            </a:r>
            <a:r>
              <a:rPr lang="de-DE" sz="1800" b="1" dirty="0"/>
              <a:t>des Kaufpreis durch Notar an Anteilsverkäufer. Fehlende Deckung der dem </a:t>
            </a:r>
            <a:r>
              <a:rPr lang="de-DE" sz="1800" b="1" dirty="0" err="1"/>
              <a:t>Gf</a:t>
            </a:r>
            <a:r>
              <a:rPr lang="de-DE" sz="1800" b="1" dirty="0"/>
              <a:t> vom Käufer </a:t>
            </a:r>
            <a:r>
              <a:rPr lang="de-DE" sz="1800" b="1" dirty="0" smtClean="0"/>
              <a:t>zur Deckung </a:t>
            </a:r>
            <a:r>
              <a:rPr lang="de-DE" sz="1800" b="1" dirty="0"/>
              <a:t>übergebenen „Money Pay Order“. </a:t>
            </a:r>
            <a:r>
              <a:rPr lang="de-DE" sz="1800" b="1" dirty="0" smtClean="0"/>
              <a:t>Erfolglose Anfechtung </a:t>
            </a:r>
            <a:r>
              <a:rPr lang="de-DE" sz="1800" b="1" dirty="0"/>
              <a:t>der Überweisung des Notars an Anteilsverkäufer als unentgeltliche Leistung </a:t>
            </a:r>
          </a:p>
          <a:p>
            <a:r>
              <a:rPr lang="de-DE" sz="2000" b="1" dirty="0" smtClean="0"/>
              <a:t>Bewirkung objektiver </a:t>
            </a:r>
            <a:r>
              <a:rPr lang="de-DE" sz="2000" b="1" dirty="0"/>
              <a:t>Gläubigerbenachteiligung (§ 129 Abs. 1 InsO</a:t>
            </a:r>
            <a:r>
              <a:rPr lang="de-DE" sz="2000" b="1" dirty="0" smtClean="0"/>
              <a:t>) durch Überweisungen als </a:t>
            </a:r>
            <a:r>
              <a:rPr lang="de-DE" sz="2000" b="1" dirty="0"/>
              <a:t>Rechtshandlungen der Schuldnerin infolge des Vermögensabflusses ungeachtet </a:t>
            </a:r>
            <a:r>
              <a:rPr lang="de-DE" sz="2000" b="1" dirty="0" smtClean="0"/>
              <a:t>des Umstands, dass </a:t>
            </a:r>
            <a:r>
              <a:rPr lang="de-DE" sz="2000" b="1" dirty="0"/>
              <a:t>Zahlungen zunächst an </a:t>
            </a:r>
            <a:r>
              <a:rPr lang="de-DE" sz="2000" b="1" dirty="0" smtClean="0"/>
              <a:t>Notar </a:t>
            </a:r>
            <a:r>
              <a:rPr lang="de-DE" sz="2000" b="1" dirty="0"/>
              <a:t>als uneigennützigen Treuhänder flossen, der </a:t>
            </a:r>
            <a:r>
              <a:rPr lang="de-DE" sz="2000" b="1" dirty="0" smtClean="0"/>
              <a:t>Mittel </a:t>
            </a:r>
            <a:r>
              <a:rPr lang="de-DE" sz="2000" b="1" dirty="0"/>
              <a:t>auftragsgemäß an den Beklagten als Leistungsempfänger ausgekehrt hat</a:t>
            </a:r>
            <a:endParaRPr lang="de-DE" sz="2000" b="1" dirty="0" smtClean="0"/>
          </a:p>
          <a:p>
            <a:r>
              <a:rPr lang="de-DE" sz="2000" b="1" dirty="0" smtClean="0"/>
              <a:t>Aber: Fehlende </a:t>
            </a:r>
            <a:r>
              <a:rPr lang="de-DE" sz="2000" b="1" dirty="0"/>
              <a:t>Leistung der Insolvenzschuldnerin (GmbH) an den </a:t>
            </a:r>
            <a:r>
              <a:rPr lang="de-DE" sz="2000" b="1" dirty="0" smtClean="0"/>
              <a:t>Empfänger (Anteilsverkäufer), </a:t>
            </a:r>
            <a:r>
              <a:rPr lang="de-DE" sz="2000" b="1" dirty="0"/>
              <a:t>wenn aus der Warte des Empfängers bei objektiver Bewertung in der erhaltenen Zahlung eine Leistung seines Vertragspartners (Käufer seines Geschäftsanteils an der Schuldnerin), aber nicht eine Leistung der Schuldnerin zu erkennen war, von deren Geschäftskonto tatsächlich die Überweisung an den beurkundenden Notar erfolgt </a:t>
            </a:r>
            <a:r>
              <a:rPr lang="de-DE" sz="2000" b="1" dirty="0" smtClean="0"/>
              <a:t>war</a:t>
            </a:r>
            <a:endParaRPr lang="de-DE" sz="2000" b="1" dirty="0"/>
          </a:p>
          <a:p>
            <a:endParaRPr lang="de-DE" sz="2000" b="1" dirty="0" smtClean="0"/>
          </a:p>
        </p:txBody>
      </p:sp>
      <p:sp>
        <p:nvSpPr>
          <p:cNvPr id="6" name="Foliennummernplatzhalter 5"/>
          <p:cNvSpPr>
            <a:spLocks noGrp="1"/>
          </p:cNvSpPr>
          <p:nvPr>
            <p:ph type="sldNum" sz="quarter" idx="12"/>
          </p:nvPr>
        </p:nvSpPr>
        <p:spPr/>
        <p:txBody>
          <a:bodyPr/>
          <a:lstStyle/>
          <a:p>
            <a:fld id="{D57F1E4F-1CFF-5643-939E-217C01CDF565}" type="slidenum">
              <a:rPr lang="en-US" smtClean="0"/>
              <a:pPr/>
              <a:t>20</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837915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altLang="de-DE" b="1" dirty="0" smtClean="0"/>
              <a:t>Entgeltlichkeit einer </a:t>
            </a:r>
            <a:r>
              <a:rPr lang="de-DE" altLang="de-DE" b="1" dirty="0" err="1" smtClean="0"/>
              <a:t>Sicherheitenbestellung</a:t>
            </a:r>
            <a:endParaRPr lang="de-DE" dirty="0"/>
          </a:p>
        </p:txBody>
      </p:sp>
      <p:sp>
        <p:nvSpPr>
          <p:cNvPr id="3" name="Inhaltsplatzhalter 2"/>
          <p:cNvSpPr>
            <a:spLocks noGrp="1"/>
          </p:cNvSpPr>
          <p:nvPr>
            <p:ph idx="1"/>
          </p:nvPr>
        </p:nvSpPr>
        <p:spPr/>
        <p:txBody>
          <a:bodyPr>
            <a:normAutofit/>
          </a:bodyPr>
          <a:lstStyle/>
          <a:p>
            <a:r>
              <a:rPr lang="de-DE" sz="2400" b="1" dirty="0"/>
              <a:t>Entgeltlichkeit der Bestellung einer Sicherheit für eigene, entgeltlich begründete, künftig entstehende </a:t>
            </a:r>
            <a:r>
              <a:rPr lang="de-DE" sz="2400" b="1" dirty="0" smtClean="0"/>
              <a:t>Verbindlichkeiten (BGH, Urt. v. 19.8.2018 – IX ZR 296/17, </a:t>
            </a:r>
            <a:r>
              <a:rPr lang="de-DE" sz="2400" b="1" dirty="0" err="1" smtClean="0"/>
              <a:t>ZInsO</a:t>
            </a:r>
            <a:r>
              <a:rPr lang="de-DE" sz="2400" b="1" dirty="0" smtClean="0"/>
              <a:t> 2018,</a:t>
            </a:r>
            <a:r>
              <a:rPr lang="de-DE" sz="2400" b="1" dirty="0"/>
              <a:t> </a:t>
            </a:r>
            <a:r>
              <a:rPr lang="de-DE" sz="2400" b="1" dirty="0" smtClean="0"/>
              <a:t>1898)</a:t>
            </a:r>
            <a:endParaRPr lang="de-DE" sz="2400" b="1" dirty="0"/>
          </a:p>
          <a:p>
            <a:pPr lvl="1"/>
            <a:r>
              <a:rPr lang="de-DE" sz="2000" b="1" dirty="0" smtClean="0"/>
              <a:t>Die </a:t>
            </a:r>
            <a:r>
              <a:rPr lang="de-DE" sz="2000" b="1" dirty="0"/>
              <a:t>Bestellung einer Sicherheit für eigene, entgeltlich begründete, künftig entstehende Verbindlichkeiten ist ebenso entgeltlich wie die Abtretung einer Forderung erfüllungshalber zur Erfüllung entgeltlich begründeter, künftig entstehender </a:t>
            </a:r>
            <a:r>
              <a:rPr lang="de-DE" sz="2000" b="1" dirty="0" smtClean="0"/>
              <a:t>Verbindlichkeiten.</a:t>
            </a:r>
          </a:p>
          <a:p>
            <a:pPr lvl="1"/>
            <a:r>
              <a:rPr lang="de-DE" sz="2000" b="1" dirty="0"/>
              <a:t>Für die Frage der Entgeltlichkeit ist auf den Zeitpunkt des Rechtserwerbs des Anfechtungsgegners in Folge der Leistung des Schuldners </a:t>
            </a:r>
            <a:r>
              <a:rPr lang="de-DE" sz="2000" b="1" dirty="0" smtClean="0"/>
              <a:t>abzustellen.</a:t>
            </a:r>
          </a:p>
          <a:p>
            <a:pPr lvl="1"/>
            <a:r>
              <a:rPr lang="de-DE" sz="2000" b="1" dirty="0"/>
              <a:t>Tritt der Schuldner einen Anspruch auf Zahlung einer Abfindung ab, der durch das Verlangen des Vermieters aufschiebend bedingt ist, eingebrachte Gegenstände am Mietende in der Mietsache zu belassen, ist der Rechtserwerb bereits mit Abschluss des Abtretungsvertrags </a:t>
            </a:r>
            <a:r>
              <a:rPr lang="de-DE" sz="2000" b="1" dirty="0" smtClean="0"/>
              <a:t>abgeschlossen.</a:t>
            </a:r>
            <a:endParaRPr lang="de-DE" sz="2000" b="1" dirty="0"/>
          </a:p>
        </p:txBody>
      </p:sp>
      <p:sp>
        <p:nvSpPr>
          <p:cNvPr id="6" name="Foliennummernplatzhalter 5"/>
          <p:cNvSpPr>
            <a:spLocks noGrp="1"/>
          </p:cNvSpPr>
          <p:nvPr>
            <p:ph type="sldNum" sz="quarter" idx="12"/>
          </p:nvPr>
        </p:nvSpPr>
        <p:spPr/>
        <p:txBody>
          <a:bodyPr/>
          <a:lstStyle/>
          <a:p>
            <a:fld id="{D57F1E4F-1CFF-5643-939E-217C01CDF565}" type="slidenum">
              <a:rPr lang="en-US" smtClean="0"/>
              <a:pPr/>
              <a:t>21</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325128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10000"/>
          </a:bodyPr>
          <a:lstStyle/>
          <a:p>
            <a:r>
              <a:rPr lang="de-DE" sz="2400" b="1" dirty="0">
                <a:effectLst/>
              </a:rPr>
              <a:t>Überträgt der spätere Insolvenzschuldner seine vertragliche Rechtsstellung als Zwischenmieter auf einen Dritten, kann dies als unentgeltliche Leistung anfechtbar sein, wenn die vom Dritten übernommenen Pflichten keine die erlangten Rechte ausgleichende Gegenleistung darstellen (BGH, Urt. v. </a:t>
            </a:r>
            <a:r>
              <a:rPr lang="de-DE" sz="2400" b="1" dirty="0" smtClean="0">
                <a:effectLst/>
              </a:rPr>
              <a:t>1.3.2018 </a:t>
            </a:r>
            <a:r>
              <a:rPr lang="de-DE" sz="2400" b="1" dirty="0">
                <a:effectLst/>
              </a:rPr>
              <a:t>- IX ZR 207/15, ZInsO 2018, 1039)</a:t>
            </a:r>
          </a:p>
          <a:p>
            <a:pPr lvl="1"/>
            <a:r>
              <a:rPr lang="de-DE" sz="1800" b="1" dirty="0">
                <a:effectLst/>
              </a:rPr>
              <a:t>SV: Mietvertrag der Schuldnerin über Lagerhalle für mtl. Netto 7.588 €, Untervermietung an Land NRW zur Lagerung von Streusalz für netto mtl. 11.382 jeweils für vier Jahre; Übertragung des </a:t>
            </a:r>
            <a:r>
              <a:rPr lang="de-DE" sz="1800" b="1" dirty="0"/>
              <a:t>Haupt- und Untermietvertra-ges ohne Änderungen auf </a:t>
            </a:r>
            <a:r>
              <a:rPr lang="de-DE" sz="1800" b="1" dirty="0">
                <a:effectLst/>
              </a:rPr>
              <a:t>Schwestergesellschaft; Anfechtung der Übertragung durch IV wegen Unentgeltlichkeit;</a:t>
            </a:r>
          </a:p>
          <a:p>
            <a:pPr lvl="1"/>
            <a:r>
              <a:rPr lang="de-DE" sz="1800" b="1" dirty="0"/>
              <a:t>Abweisung der Klage durch BG, weil infolge der Übernahme der Vermieterpflichten nicht unentgeltlich</a:t>
            </a:r>
          </a:p>
          <a:p>
            <a:pPr lvl="1"/>
            <a:r>
              <a:rPr lang="de-DE" sz="1800" b="1" dirty="0">
                <a:effectLst/>
              </a:rPr>
              <a:t>Aufhebung und Verurteilung der Schwestergesellschaft zum Wertersatz für vier Jahre in Höhe der Differenz zwischen Miete und Untermiete (mtl. 3.794 € abgezinst auf 4 Jahre), weil Übertragung insoweit unentgeltlich</a:t>
            </a:r>
          </a:p>
          <a:p>
            <a:r>
              <a:rPr lang="de-DE" sz="2000" b="1" dirty="0"/>
              <a:t>Unentgeltlichkeit einer Leistung, wenn für sie vereinbarungsgemäß keine Gegenleistung, sei es an den Schuldner, sei es an einen Dritten, erbracht wird, der Leistungsempfänger also keine eigene Rechtsposition aufgibt, die der Leistung des Schuldners entspricht</a:t>
            </a:r>
            <a:r>
              <a:rPr lang="de-DE" sz="2000" dirty="0"/>
              <a:t> </a:t>
            </a:r>
          </a:p>
          <a:p>
            <a:pPr lvl="1"/>
            <a:r>
              <a:rPr lang="de-DE" sz="1600" b="1" dirty="0"/>
              <a:t>Grundsätzlich das objektive Verhältnis der ausgetauschten Werte  entscheidend</a:t>
            </a:r>
          </a:p>
          <a:p>
            <a:pPr lvl="1"/>
            <a:r>
              <a:rPr lang="de-DE" sz="1600" b="1" dirty="0"/>
              <a:t>Synallagmatisches Verhältnis von Leistung und Gegenleistung nicht notwendig</a:t>
            </a:r>
          </a:p>
          <a:p>
            <a:pPr lvl="1"/>
            <a:r>
              <a:rPr lang="de-DE" sz="1600" b="1" dirty="0"/>
              <a:t>Übertragung der vertraglichen Rechtsstellung der Schuldnerin auf die Beklagte  unentgeltlich</a:t>
            </a:r>
            <a:endParaRPr lang="de-DE" sz="1600" b="1" dirty="0">
              <a:effectLst/>
            </a:endParaRPr>
          </a:p>
          <a:p>
            <a:endParaRPr lang="de-DE" sz="2000" b="1" dirty="0">
              <a:effectLst/>
            </a:endParaRPr>
          </a:p>
          <a:p>
            <a:endParaRPr lang="de-DE" sz="2000" b="1" dirty="0">
              <a:effectLst/>
            </a:endParaRPr>
          </a:p>
          <a:p>
            <a:pPr marL="109728" indent="0">
              <a:buNone/>
            </a:pPr>
            <a:endParaRPr lang="de-DE" sz="2000" b="1" dirty="0">
              <a:effectLst/>
            </a:endParaRPr>
          </a:p>
        </p:txBody>
      </p:sp>
      <p:sp>
        <p:nvSpPr>
          <p:cNvPr id="2" name="Titel 1"/>
          <p:cNvSpPr>
            <a:spLocks noGrp="1"/>
          </p:cNvSpPr>
          <p:nvPr>
            <p:ph type="title"/>
          </p:nvPr>
        </p:nvSpPr>
        <p:spPr/>
        <p:txBody>
          <a:bodyPr>
            <a:normAutofit fontScale="90000"/>
          </a:bodyPr>
          <a:lstStyle/>
          <a:p>
            <a:pPr algn="ctr"/>
            <a:r>
              <a:rPr lang="de-DE" b="1" dirty="0"/>
              <a:t>Unentgeltlichkeit der Übertragung einer Rechtsstellung </a:t>
            </a:r>
            <a:r>
              <a:rPr lang="de-DE" b="1" dirty="0" smtClean="0"/>
              <a:t>aus einem Pachtvertrag I</a:t>
            </a:r>
            <a:endParaRPr lang="de-DE" b="1" dirty="0"/>
          </a:p>
        </p:txBody>
      </p:sp>
      <p:sp>
        <p:nvSpPr>
          <p:cNvPr id="5" name="Foliennummernplatzhalter 4"/>
          <p:cNvSpPr>
            <a:spLocks noGrp="1"/>
          </p:cNvSpPr>
          <p:nvPr>
            <p:ph type="sldNum" sz="quarter" idx="12"/>
          </p:nvPr>
        </p:nvSpPr>
        <p:spPr/>
        <p:txBody>
          <a:bodyPr/>
          <a:lstStyle/>
          <a:p>
            <a:fld id="{6D22F896-40B5-4ADD-8801-0D06FADFA095}" type="slidenum">
              <a:rPr lang="en-US" smtClean="0"/>
              <a:t>22</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036310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de-DE" sz="2000" b="1" dirty="0"/>
              <a:t>Übernimmt späterer Insolvenzschuldner die Verpflichtung eines Dritten aus einem Vertrag, indem er an dessen Stelle in diesen Vertrag eintritt, kommt es für die Beurteilung der zu erbringenden Gegenleistung darauf an, welche Leistungen der Vertragspartner des Insolvenzschuldners diesem künftig nach dem übernommenen Vertrag zu erbringen hat</a:t>
            </a:r>
          </a:p>
          <a:p>
            <a:pPr lvl="1"/>
            <a:r>
              <a:rPr lang="de-DE" sz="1800" b="1" dirty="0"/>
              <a:t>Grundsatz auch auf doppelte Vertragsübernahme anwendbar</a:t>
            </a:r>
          </a:p>
          <a:p>
            <a:pPr lvl="1"/>
            <a:r>
              <a:rPr lang="de-DE" sz="1800" b="1" dirty="0"/>
              <a:t>Hat Vertragspartner für Vertragsübernahme als solche eine gesonderte Gegenleistung erbracht, ist diese bei der Beurteilung der Angemessenheit der Gegenleistung zusätzlich zu berücksichtigen</a:t>
            </a:r>
          </a:p>
          <a:p>
            <a:pPr lvl="1"/>
            <a:r>
              <a:rPr lang="de-DE" sz="1800" b="1" dirty="0"/>
              <a:t>Vertragsübernahme allerdings nicht deshalb unentgeltlich, weil für diese selbst keine gesonderte Gegenleistung erbracht wurde</a:t>
            </a:r>
            <a:endParaRPr lang="de-DE" sz="1800" b="1" dirty="0">
              <a:effectLst/>
            </a:endParaRPr>
          </a:p>
          <a:p>
            <a:r>
              <a:rPr lang="de-DE" sz="2000" b="1" dirty="0"/>
              <a:t>Geltend gemachter Anspruch auch aus § 133 Abs. 2 aF, § 143 Abs. 1 InsO begründet</a:t>
            </a:r>
          </a:p>
          <a:p>
            <a:pPr lvl="1"/>
            <a:r>
              <a:rPr lang="de-DE" sz="1800" b="1" dirty="0"/>
              <a:t>Beklagte gilt gem. § 138 Abs. 2 Nr. 3, Abs. 2 Nr. 1 und Abs. 1 Nr. 4 InsO als eine der Schuldnerin nahestehende Person, weil ihr Geschäftsführer zugleich Alleingesellschafter der Schuldnerin war </a:t>
            </a:r>
          </a:p>
          <a:p>
            <a:r>
              <a:rPr lang="de-DE" sz="2000" b="1" dirty="0"/>
              <a:t>Begründetheit der Klage unter dem rechtlichen Gesichtspunkt einer unerlaubten Handlung (§§ 823, 826 BGB) kann offen bleiben</a:t>
            </a:r>
          </a:p>
          <a:p>
            <a:pPr marL="109728" indent="0">
              <a:buNone/>
            </a:pPr>
            <a:endParaRPr lang="de-DE" sz="2000" b="1" dirty="0">
              <a:effectLst/>
            </a:endParaRPr>
          </a:p>
        </p:txBody>
      </p:sp>
      <p:sp>
        <p:nvSpPr>
          <p:cNvPr id="2" name="Titel 1"/>
          <p:cNvSpPr>
            <a:spLocks noGrp="1"/>
          </p:cNvSpPr>
          <p:nvPr>
            <p:ph type="title"/>
          </p:nvPr>
        </p:nvSpPr>
        <p:spPr/>
        <p:txBody>
          <a:bodyPr>
            <a:normAutofit fontScale="90000"/>
          </a:bodyPr>
          <a:lstStyle/>
          <a:p>
            <a:pPr algn="ctr"/>
            <a:r>
              <a:rPr lang="de-DE" b="1" dirty="0"/>
              <a:t>Unentgeltlichkeit der Übertragung einer Rechtsstellung </a:t>
            </a:r>
            <a:r>
              <a:rPr lang="de-DE" b="1" dirty="0" smtClean="0"/>
              <a:t>aus einem </a:t>
            </a:r>
            <a:r>
              <a:rPr lang="de-DE" dirty="0" smtClean="0"/>
              <a:t>Pachtvertrag </a:t>
            </a:r>
            <a:r>
              <a:rPr lang="de-DE" dirty="0"/>
              <a:t>II</a:t>
            </a:r>
            <a:endParaRPr lang="de-DE" b="1" dirty="0"/>
          </a:p>
        </p:txBody>
      </p:sp>
      <p:sp>
        <p:nvSpPr>
          <p:cNvPr id="5" name="Foliennummernplatzhalter 4"/>
          <p:cNvSpPr>
            <a:spLocks noGrp="1"/>
          </p:cNvSpPr>
          <p:nvPr>
            <p:ph type="sldNum" sz="quarter" idx="12"/>
          </p:nvPr>
        </p:nvSpPr>
        <p:spPr/>
        <p:txBody>
          <a:bodyPr/>
          <a:lstStyle/>
          <a:p>
            <a:fld id="{6D22F896-40B5-4ADD-8801-0D06FADFA095}" type="slidenum">
              <a:rPr lang="en-US" smtClean="0"/>
              <a:t>23</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965923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Inhaltsplatzhalter 2"/>
          <p:cNvSpPr>
            <a:spLocks noGrp="1"/>
          </p:cNvSpPr>
          <p:nvPr>
            <p:ph idx="1"/>
          </p:nvPr>
        </p:nvSpPr>
        <p:spPr>
          <a:xfrm>
            <a:off x="609600" y="1746607"/>
            <a:ext cx="10972800" cy="4260685"/>
          </a:xfrm>
        </p:spPr>
        <p:txBody>
          <a:bodyPr/>
          <a:lstStyle/>
          <a:p>
            <a:r>
              <a:rPr lang="de-DE" altLang="de-DE" sz="2400" b="1" dirty="0"/>
              <a:t>Hat ein Gesellschafter zusätzlich zu seiner Beteiligung als Gesellschafter eine (typische) stille Beteiligung übernommen, stellt der Anspruch auf Rückgewähr der stillen Einlage eine einem Darlehen gleichgestellte Forderung dar (BGH, Beschl. v. 23.11.2017 – IX ZR 218/16, ZInsO 2018, 119)</a:t>
            </a:r>
          </a:p>
          <a:p>
            <a:pPr lvl="1"/>
            <a:r>
              <a:rPr lang="de-DE" altLang="de-DE" sz="1800" b="1" dirty="0"/>
              <a:t>Anfechtung der Rückzahlung von 2 Mio. € auf stille Einlage an die Alleingesellschafterin der Alleingesell-schafterin der Schuldnerin nach § 135 InsO, die sich mit einer stillen Einlage von 10,9 Mio. € an der Schuldnerin beteiligt hatte</a:t>
            </a:r>
          </a:p>
          <a:p>
            <a:r>
              <a:rPr lang="de-DE" altLang="de-DE" sz="2000" b="1" dirty="0"/>
              <a:t>Nach einhelliger Meinung </a:t>
            </a:r>
            <a:r>
              <a:rPr lang="de-DE" altLang="de-DE" sz="2000" b="1" dirty="0" smtClean="0"/>
              <a:t>von </a:t>
            </a:r>
            <a:r>
              <a:rPr lang="de-DE" altLang="de-DE" sz="2000" b="1" dirty="0"/>
              <a:t>einem (mittelbaren) Alleingesellschafter zusätzlich </a:t>
            </a:r>
            <a:r>
              <a:rPr lang="de-DE" altLang="de-DE" sz="2000" b="1" dirty="0" smtClean="0"/>
              <a:t>übernommene </a:t>
            </a:r>
            <a:r>
              <a:rPr lang="de-DE" altLang="de-DE" sz="2000" b="1" dirty="0"/>
              <a:t>stille Einlage als darlehensgleiche Leistung dieses Gesellschafters mit der Folge der Subordination anzusehen</a:t>
            </a:r>
          </a:p>
          <a:p>
            <a:pPr lvl="1"/>
            <a:r>
              <a:rPr lang="de-DE" altLang="de-DE" sz="2000" b="1" dirty="0"/>
              <a:t>Zulassung der Revision zur Feststellung durch BGH nicht erforderlich</a:t>
            </a:r>
          </a:p>
          <a:p>
            <a:endParaRPr lang="de-DE" altLang="de-DE" sz="2000" b="1" dirty="0"/>
          </a:p>
        </p:txBody>
      </p:sp>
      <p:sp>
        <p:nvSpPr>
          <p:cNvPr id="6042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5A3CA91-6905-4FD5-A89C-B16235C8F217}" type="slidenum">
              <a:rPr lang="de-DE" altLang="de-DE" sz="1400"/>
              <a:pPr>
                <a:spcBef>
                  <a:spcPct val="0"/>
                </a:spcBef>
                <a:buClrTx/>
                <a:buSzTx/>
                <a:buFontTx/>
                <a:buNone/>
              </a:pPr>
              <a:t>24</a:t>
            </a:fld>
            <a:endParaRPr lang="de-DE" altLang="de-DE" sz="1400" dirty="0"/>
          </a:p>
        </p:txBody>
      </p:sp>
      <p:sp>
        <p:nvSpPr>
          <p:cNvPr id="60418" name="Titel 1"/>
          <p:cNvSpPr>
            <a:spLocks noGrp="1"/>
          </p:cNvSpPr>
          <p:nvPr>
            <p:ph type="title"/>
          </p:nvPr>
        </p:nvSpPr>
        <p:spPr>
          <a:xfrm>
            <a:off x="609600" y="274638"/>
            <a:ext cx="10972800" cy="1410324"/>
          </a:xfrm>
        </p:spPr>
        <p:txBody>
          <a:bodyPr>
            <a:normAutofit/>
          </a:bodyPr>
          <a:lstStyle/>
          <a:p>
            <a:pPr algn="ctr"/>
            <a:r>
              <a:rPr lang="de-DE" altLang="de-DE" sz="4000" b="1" dirty="0"/>
              <a:t>Anspruch auf Rückgewähr einer stillen Einlage</a:t>
            </a:r>
            <a:endParaRPr lang="de-DE" altLang="de-DE" sz="4000" dirty="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515635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Inhaltsplatzhalter 2"/>
          <p:cNvSpPr>
            <a:spLocks noGrp="1"/>
          </p:cNvSpPr>
          <p:nvPr>
            <p:ph idx="1"/>
          </p:nvPr>
        </p:nvSpPr>
        <p:spPr>
          <a:xfrm>
            <a:off x="680321" y="2137892"/>
            <a:ext cx="9767017" cy="3750145"/>
          </a:xfrm>
        </p:spPr>
        <p:txBody>
          <a:bodyPr>
            <a:normAutofit fontScale="92500" lnSpcReduction="20000"/>
          </a:bodyPr>
          <a:lstStyle/>
          <a:p>
            <a:r>
              <a:rPr lang="de-DE" sz="2000" b="1" dirty="0">
                <a:effectLst/>
              </a:rPr>
              <a:t>BGH, Urt. v. 11.1.2018 – IX ZR 295/16, ZInsO 2018, 874</a:t>
            </a:r>
          </a:p>
          <a:p>
            <a:r>
              <a:rPr lang="de-DE" sz="2000" b="1" dirty="0">
                <a:effectLst/>
              </a:rPr>
              <a:t>1. Der mittelbare Besitz des Schuldners an einer beweglichen Sache begründet kein Verwertungsrecht des Insolvenzverwalters, wenn die Sache nach der Art des mittelbaren Besitzes dauerhaft mit der erfolgten Überlassung an den unmittelbaren Besitzer so aus dem Vermögen des Schuldners ausgeschieden ist, dass gegen den Willen des unmittelbaren Besitzers keine weitere Nutzung durch den Schuldner möglich ist.</a:t>
            </a:r>
          </a:p>
          <a:p>
            <a:r>
              <a:rPr lang="de-DE" sz="2000" b="1" dirty="0">
                <a:effectLst/>
              </a:rPr>
              <a:t>2. Beim Finanzierungsleasing scheidet ein Verwertungsrecht des Insolvenzverwalters aus, wenn der Schuldner die Sache dem Leasingnehmer für eine feste, nicht ordentlich kündbare Grundlaufzeit überlassen hat und bei deren Ablauf eine Vollamortisation erlangt, weil der Leasingnehmer aufgrund der vertraglichen Regelungen - sei es auch erst in Verbindung mit besonderen Vertragsbestimmungen wie einer Abschlusszahlung, einer Restwertgarantie, einer Kaufoption oder einem Andienungsrecht - insgesamt einen Betrag zu zahlen hat, der das vom Schuldner für die Anschaffung der Sache eingesetzte Kapital zuzüglich Verzinsung und Gewinn erreicht oder übersteigt.</a:t>
            </a:r>
            <a:endParaRPr lang="de-DE" altLang="de-DE" sz="2000" b="1" dirty="0">
              <a:effectLst/>
            </a:endParaRPr>
          </a:p>
        </p:txBody>
      </p:sp>
      <p:sp>
        <p:nvSpPr>
          <p:cNvPr id="7168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8C99737-ED88-43E8-97F2-F5A3D40A152F}" type="slidenum">
              <a:rPr lang="de-DE" altLang="de-DE" sz="1400"/>
              <a:pPr>
                <a:spcBef>
                  <a:spcPct val="0"/>
                </a:spcBef>
                <a:buClrTx/>
                <a:buSzTx/>
                <a:buFontTx/>
                <a:buNone/>
              </a:pPr>
              <a:t>25</a:t>
            </a:fld>
            <a:endParaRPr lang="de-DE" altLang="de-DE" sz="1400" dirty="0"/>
          </a:p>
        </p:txBody>
      </p:sp>
      <p:sp>
        <p:nvSpPr>
          <p:cNvPr id="71682" name="Titel 1"/>
          <p:cNvSpPr>
            <a:spLocks noGrp="1"/>
          </p:cNvSpPr>
          <p:nvPr>
            <p:ph type="title"/>
          </p:nvPr>
        </p:nvSpPr>
        <p:spPr>
          <a:xfrm>
            <a:off x="609600" y="274638"/>
            <a:ext cx="10972800" cy="1430872"/>
          </a:xfrm>
        </p:spPr>
        <p:txBody>
          <a:bodyPr>
            <a:normAutofit/>
          </a:bodyPr>
          <a:lstStyle/>
          <a:p>
            <a:pPr algn="ctr"/>
            <a:r>
              <a:rPr lang="de-DE" altLang="de-DE" sz="4000" b="1" dirty="0"/>
              <a:t>Verwertungsrecht des Insolvenzverwalters im Rahmen des Finanzierungsleasings</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463713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972638"/>
            <a:ext cx="10972800" cy="4034654"/>
          </a:xfrm>
        </p:spPr>
        <p:txBody>
          <a:bodyPr>
            <a:normAutofit/>
          </a:bodyPr>
          <a:lstStyle/>
          <a:p>
            <a:pPr>
              <a:defRPr/>
            </a:pPr>
            <a:r>
              <a:rPr lang="de-DE" sz="2400" b="1" dirty="0"/>
              <a:t>Aufhebung von Beschlüssen der Schuldverschreibungsgläubiger nach Eröffnung des Insolvenzverfahrens über das Vermögen des Schuldners nur durch das Insolvenzgericht (BGH, Beschl. v. 16.11.2017 – IX ZR 260/15, ZInsO 2018, 22)</a:t>
            </a:r>
          </a:p>
          <a:p>
            <a:pPr lvl="1">
              <a:defRPr/>
            </a:pPr>
            <a:r>
              <a:rPr lang="de-DE" sz="1800" b="1" dirty="0"/>
              <a:t>SV: Anfechtungsklage gegen Beschluss der Versammlung aller Orderschuldverschreibungsgläubiger auf Erklärung der Nichtigkeit der Bestellung des gemeinsamen Vertreters nach Insolvenzeröffnung; Abweisung der Klage als unzulässig durch LG; Feststellung der Nichtigkeit des Beschlusses durch BG; Wiederherstellung des Urteils des Landgerichts durch BGH</a:t>
            </a:r>
            <a:r>
              <a:rPr lang="de-DE" sz="1800" dirty="0"/>
              <a:t>  </a:t>
            </a:r>
            <a:endParaRPr lang="de-DE" sz="1800" b="1" dirty="0"/>
          </a:p>
          <a:p>
            <a:pPr>
              <a:defRPr/>
            </a:pPr>
            <a:r>
              <a:rPr lang="de-DE" sz="2400" b="1" dirty="0"/>
              <a:t>Beschluss über Bestellung eines gemeinsamen Vertreter kann gem. § 19 Abs. 1 Satz 1 SchVG 2009, § 78 Abs. 1 InsO nach Eröffnung des Insolvenzverfahrens über das Vermögen des Schuldners nur vom Insolvenzgericht aufgehoben werden</a:t>
            </a:r>
          </a:p>
          <a:p>
            <a:pPr marL="109728" indent="0">
              <a:buNone/>
              <a:defRPr/>
            </a:pPr>
            <a:r>
              <a:rPr lang="de-DE" sz="2400" dirty="0"/>
              <a:t> </a:t>
            </a:r>
          </a:p>
        </p:txBody>
      </p:sp>
      <p:sp>
        <p:nvSpPr>
          <p:cNvPr id="7578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E21D7C5-DB44-4A77-ABA8-EF42F4C001B2}" type="slidenum">
              <a:rPr lang="de-DE" altLang="de-DE" sz="1400"/>
              <a:pPr>
                <a:spcBef>
                  <a:spcPct val="0"/>
                </a:spcBef>
                <a:buClrTx/>
                <a:buSzTx/>
                <a:buFontTx/>
                <a:buNone/>
              </a:pPr>
              <a:t>26</a:t>
            </a:fld>
            <a:endParaRPr lang="de-DE" altLang="de-DE" sz="1400" dirty="0"/>
          </a:p>
        </p:txBody>
      </p:sp>
      <p:sp>
        <p:nvSpPr>
          <p:cNvPr id="75778" name="Titel 1"/>
          <p:cNvSpPr>
            <a:spLocks noGrp="1"/>
          </p:cNvSpPr>
          <p:nvPr>
            <p:ph type="title"/>
          </p:nvPr>
        </p:nvSpPr>
        <p:spPr>
          <a:xfrm>
            <a:off x="609600" y="544530"/>
            <a:ext cx="10972800" cy="1037690"/>
          </a:xfrm>
        </p:spPr>
        <p:txBody>
          <a:bodyPr>
            <a:noAutofit/>
          </a:bodyPr>
          <a:lstStyle/>
          <a:p>
            <a:pPr algn="ctr"/>
            <a:r>
              <a:rPr lang="de-DE" altLang="de-DE" sz="4000" b="1" dirty="0"/>
              <a:t>Aufhebung von Beschlüssen der Schuldverschreibungsgläubiger 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40995860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900719"/>
            <a:ext cx="10972800" cy="4106573"/>
          </a:xfrm>
        </p:spPr>
        <p:txBody>
          <a:bodyPr/>
          <a:lstStyle/>
          <a:p>
            <a:pPr>
              <a:defRPr/>
            </a:pPr>
            <a:r>
              <a:rPr lang="de-DE" sz="2400" b="1" dirty="0"/>
              <a:t>Anfechtung von Beschlüssen der Gläubiger kann wegen Verletzung des Gesetzes oder der Anleihebedingungen gem. § 20 Abs. 1 Satz 1 SchVG durch Klage erfolgen</a:t>
            </a:r>
          </a:p>
          <a:p>
            <a:pPr lvl="1">
              <a:defRPr/>
            </a:pPr>
            <a:r>
              <a:rPr lang="de-DE" sz="1800" b="1" dirty="0"/>
              <a:t>Nach Eröffnung des Insolvenzverfahrens über das Vermögen des Schuldners, unterliegen Beschlüsse der Gläubiger gem. § 19 Abs. 1 Satz 1 SchVG den Bestimmungen der Insolvenzordnung</a:t>
            </a:r>
          </a:p>
          <a:p>
            <a:pPr lvl="1">
              <a:defRPr/>
            </a:pPr>
            <a:r>
              <a:rPr lang="de-DE" sz="1800" b="1" dirty="0"/>
              <a:t>Beschlusskontrolle erfolgt mangels Verweises auf § 20 SchVG nach § 78 InsO</a:t>
            </a:r>
          </a:p>
          <a:p>
            <a:pPr>
              <a:defRPr/>
            </a:pPr>
            <a:r>
              <a:rPr lang="de-DE" sz="2400" b="1" dirty="0"/>
              <a:t>Gläubiger können einen isolierten Opt-in-Beschluss fassen, durch den das Neurecht (SchVG 2009) in seiner Gesamtheit auf die inhaltlich unveränderte Anleihe für anwendbar erklärt wird</a:t>
            </a:r>
            <a:endParaRPr lang="de-DE" sz="2400" dirty="0"/>
          </a:p>
          <a:p>
            <a:pPr lvl="1">
              <a:defRPr/>
            </a:pPr>
            <a:r>
              <a:rPr lang="de-DE" sz="1800" b="1" dirty="0"/>
              <a:t>Beschlussfassung gem. § 24 Abs. 2 Satz 1 SchVG erst nach der Eröffnung des Insolvenzverfahrens über das Vermögen des Schuldners im Einverständnis mit dem Insolvenzverwalter zulässig</a:t>
            </a:r>
          </a:p>
        </p:txBody>
      </p:sp>
      <p:sp>
        <p:nvSpPr>
          <p:cNvPr id="768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16D5BC7-0AC5-45F5-AE24-9267AA3F9422}" type="slidenum">
              <a:rPr lang="de-DE" altLang="de-DE" sz="1400"/>
              <a:pPr>
                <a:spcBef>
                  <a:spcPct val="0"/>
                </a:spcBef>
                <a:buClrTx/>
                <a:buSzTx/>
                <a:buFontTx/>
                <a:buNone/>
              </a:pPr>
              <a:t>27</a:t>
            </a:fld>
            <a:endParaRPr lang="de-DE" altLang="de-DE" sz="1400" dirty="0"/>
          </a:p>
        </p:txBody>
      </p:sp>
      <p:sp>
        <p:nvSpPr>
          <p:cNvPr id="76802" name="Titel 1"/>
          <p:cNvSpPr>
            <a:spLocks noGrp="1"/>
          </p:cNvSpPr>
          <p:nvPr>
            <p:ph type="title"/>
          </p:nvPr>
        </p:nvSpPr>
        <p:spPr>
          <a:xfrm>
            <a:off x="609600" y="274637"/>
            <a:ext cx="10972800" cy="1461695"/>
          </a:xfrm>
        </p:spPr>
        <p:txBody>
          <a:bodyPr>
            <a:normAutofit/>
          </a:bodyPr>
          <a:lstStyle/>
          <a:p>
            <a:pPr algn="ctr"/>
            <a:r>
              <a:rPr lang="de-DE" altLang="de-DE" b="1" dirty="0"/>
              <a:t>Aufhebung von Beschlüssen der Schuldverschreibungsgläubiger II</a:t>
            </a:r>
            <a:endParaRPr lang="de-DE" altLang="de-DE" sz="1800" b="1" dirty="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458485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0321" y="2009104"/>
            <a:ext cx="9613861" cy="3927085"/>
          </a:xfrm>
        </p:spPr>
        <p:txBody>
          <a:bodyPr>
            <a:normAutofit fontScale="92500" lnSpcReduction="20000"/>
          </a:bodyPr>
          <a:lstStyle/>
          <a:p>
            <a:pPr>
              <a:defRPr/>
            </a:pPr>
            <a:r>
              <a:rPr lang="de-DE" sz="2600" b="1" dirty="0">
                <a:effectLst/>
              </a:rPr>
              <a:t>BGH, Urt. v. 22.3.2018 – IX ZR 99/17, ZInsO 2018, 1091 </a:t>
            </a:r>
          </a:p>
          <a:p>
            <a:pPr>
              <a:defRPr/>
            </a:pPr>
            <a:r>
              <a:rPr lang="de-DE" sz="2200" b="1" dirty="0">
                <a:effectLst/>
              </a:rPr>
              <a:t>Genussrechte können nur dann als inhaltsgleiche Schuldverschreibungen aus Gesamtemissionen dem Schuldverschreibungsgesetz unterfallen, wenn sie in einer Urkunde verbrieft sind (Genussschein).</a:t>
            </a:r>
          </a:p>
          <a:p>
            <a:pPr>
              <a:defRPr/>
            </a:pPr>
            <a:r>
              <a:rPr lang="de-DE" sz="2200" b="1" dirty="0">
                <a:effectLst/>
              </a:rPr>
              <a:t>In einem Prozess über Rechte der Schuldverschreibungsgläubiger aus den Schuldver-schreibungen sind diese auch dann Partei des Prozesses, wenn sie einen gemeinsamen Vertreter bestellt haben. </a:t>
            </a:r>
          </a:p>
          <a:p>
            <a:pPr>
              <a:defRPr/>
            </a:pPr>
            <a:r>
              <a:rPr lang="de-DE" sz="2200" b="1" dirty="0">
                <a:effectLst/>
              </a:rPr>
              <a:t>Der gemeinsame Vertreter ist in diesem Prozess - soweit seine Vertretungsbefugnis reicht - Vertreter der Schuldverschreibungsgläubiger und hat deren Rechte im fremden Namen geltend zu machen.</a:t>
            </a:r>
          </a:p>
          <a:p>
            <a:pPr lvl="1">
              <a:defRPr/>
            </a:pPr>
            <a:r>
              <a:rPr lang="de-DE" sz="1800" b="1" dirty="0">
                <a:effectLst/>
              </a:rPr>
              <a:t>Kosten, die einem gemeinsamen Vertreter für Prozesse entstehen, welche die Gläubiger zur Durchsetzung ihrer Ansprüche aus den Schuldverschreibungen führen, gehören nicht zu den vom Schuldner zu tragenden Aufwendungen des gemeinsamen Vertreters (Bestätigung von Beschl. v. 14.7.2016 – IX ZA 9/16, ZInsO 2016, 1657).</a:t>
            </a:r>
          </a:p>
        </p:txBody>
      </p:sp>
      <p:sp>
        <p:nvSpPr>
          <p:cNvPr id="768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16D5BC7-0AC5-45F5-AE24-9267AA3F9422}" type="slidenum">
              <a:rPr lang="de-DE" altLang="de-DE" sz="1400"/>
              <a:pPr>
                <a:spcBef>
                  <a:spcPct val="0"/>
                </a:spcBef>
                <a:buClrTx/>
                <a:buSzTx/>
                <a:buFontTx/>
                <a:buNone/>
              </a:pPr>
              <a:t>28</a:t>
            </a:fld>
            <a:endParaRPr lang="de-DE" altLang="de-DE" sz="1400" dirty="0"/>
          </a:p>
        </p:txBody>
      </p:sp>
      <p:sp>
        <p:nvSpPr>
          <p:cNvPr id="76802" name="Titel 1"/>
          <p:cNvSpPr>
            <a:spLocks noGrp="1"/>
          </p:cNvSpPr>
          <p:nvPr>
            <p:ph type="title"/>
          </p:nvPr>
        </p:nvSpPr>
        <p:spPr>
          <a:xfrm>
            <a:off x="609600" y="274638"/>
            <a:ext cx="10972800" cy="1523340"/>
          </a:xfrm>
        </p:spPr>
        <p:txBody>
          <a:bodyPr>
            <a:normAutofit/>
          </a:bodyPr>
          <a:lstStyle/>
          <a:p>
            <a:pPr algn="ctr"/>
            <a:r>
              <a:rPr lang="de-DE" altLang="de-DE" sz="4000" b="1" dirty="0"/>
              <a:t>Nachrangigkeit von Genussrechten 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526853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0320" y="1834166"/>
            <a:ext cx="10169190" cy="4102023"/>
          </a:xfrm>
        </p:spPr>
        <p:txBody>
          <a:bodyPr>
            <a:noAutofit/>
          </a:bodyPr>
          <a:lstStyle/>
          <a:p>
            <a:pPr>
              <a:defRPr/>
            </a:pPr>
            <a:r>
              <a:rPr lang="de-DE" sz="2000" b="1" dirty="0">
                <a:effectLst/>
              </a:rPr>
              <a:t>Die Vertretungsmacht im Insolvenzverfahren berechtigt den gemeinsamen Vertreter auch ohne vorhergehenden gesonderten Beschluss der Gläubigerversammlung, der Forderungs-anmeldung eines anderen Gläubigers zu widersprechen und die Schuldverschreibungs-gläubiger in einem sich anschließenden, von dem anderen Gläubiger angestrengten Feststellungsprozess zu vertreten.</a:t>
            </a:r>
          </a:p>
          <a:p>
            <a:pPr>
              <a:defRPr/>
            </a:pPr>
            <a:r>
              <a:rPr lang="de-DE" sz="2000" b="1" dirty="0">
                <a:effectLst/>
              </a:rPr>
              <a:t>Eine mit "Nachrangigkeit" überschriebene Klausel in den Bedingungen eines Genussrechts, aus der sich klar und unmissverständlich ergibt, dass die Forderungen der Genussrechts-gläubiger gegenüber einfachen Insolvenzgläubigern nachrangig sind, enthält auch dann keinen zur Nichtigkeit der Nachrangregelung gegenüber den einfachen Insolvenzgläubigern führende unangemessene Benachteiligung aufgrund eines Verstoßes gegen das Transparenzgebot, wenn eine von der Klausel zusätzlich vorgesehene Regelung der Rangklasse innerhalb der nachrangigen Forderungen unklar ist oder Auslegungszweifel aufwirft, sofern die Regelungen insoweit inhaltlich und sprachlich trennbar sind.</a:t>
            </a:r>
          </a:p>
        </p:txBody>
      </p:sp>
      <p:sp>
        <p:nvSpPr>
          <p:cNvPr id="768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16D5BC7-0AC5-45F5-AE24-9267AA3F9422}" type="slidenum">
              <a:rPr lang="de-DE" altLang="de-DE" sz="1400"/>
              <a:pPr>
                <a:spcBef>
                  <a:spcPct val="0"/>
                </a:spcBef>
                <a:buClrTx/>
                <a:buSzTx/>
                <a:buFontTx/>
                <a:buNone/>
              </a:pPr>
              <a:t>29</a:t>
            </a:fld>
            <a:endParaRPr lang="de-DE" altLang="de-DE" sz="1400" dirty="0"/>
          </a:p>
        </p:txBody>
      </p:sp>
      <p:sp>
        <p:nvSpPr>
          <p:cNvPr id="76802" name="Titel 1"/>
          <p:cNvSpPr>
            <a:spLocks noGrp="1"/>
          </p:cNvSpPr>
          <p:nvPr>
            <p:ph type="title"/>
          </p:nvPr>
        </p:nvSpPr>
        <p:spPr>
          <a:xfrm>
            <a:off x="609600" y="274638"/>
            <a:ext cx="10972800" cy="1400050"/>
          </a:xfrm>
        </p:spPr>
        <p:txBody>
          <a:bodyPr>
            <a:normAutofit/>
          </a:bodyPr>
          <a:lstStyle/>
          <a:p>
            <a:pPr algn="ctr"/>
            <a:r>
              <a:rPr lang="de-DE" altLang="de-DE" sz="4400" b="1" dirty="0"/>
              <a:t>Nachrangigkeit von Genussrechten 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412914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609600" y="1869897"/>
            <a:ext cx="10972800" cy="4137395"/>
          </a:xfrm>
        </p:spPr>
        <p:txBody>
          <a:bodyPr/>
          <a:lstStyle/>
          <a:p>
            <a:r>
              <a:rPr lang="de-DE" altLang="de-DE" sz="2400" b="1" dirty="0"/>
              <a:t>Bei der Feststellung der Zahlungsunfähigkeit gem. § 17 Abs. 2 Satz 1 InsO anhand einer Liquiditätsbilanz sind auch die innerhalb von drei Wochen nach dem Stichtag fällig werdenden und eingeforderten Verbindlichkeiten (sog. Passiva II) einzube-ziehen (BGH, Urt. v. 19.12.2017 – II ZR 88/16, ZInsO 2018, 381)</a:t>
            </a:r>
          </a:p>
          <a:p>
            <a:pPr lvl="1"/>
            <a:r>
              <a:rPr lang="de-DE" altLang="de-DE" sz="1800" b="1" dirty="0"/>
              <a:t>Klage eines IV gegen den Geschäftsführer der Schuldnerin gem. § 64 Satz 1 GmbHG auf Ersatz von 4.7 Mio. € wegen verbotener Auszahlungen im Zeitraum vom 1.12.2008 bis 8.1.2009; Abweisung der Klage durch das BG, weil Zahlungsunfähigkeit nicht dargetan, Liquiditätsstatus des IV nach Buchführungsunterlagen durch Gf bestritten, weil nicht jede einzelne Position durch IV mit jeweils dazugehöriger Rechnung und Zahlungseinstellung dargelegt </a:t>
            </a:r>
          </a:p>
          <a:p>
            <a:pPr lvl="1"/>
            <a:r>
              <a:rPr lang="de-DE" altLang="de-DE" sz="1800" b="1" dirty="0"/>
              <a:t>Aufhebung und Zurückverweisung durch BGH wegen überzogener Anforderungen an Nachweis der Zahlungsunfähigkeit durch IV </a:t>
            </a:r>
          </a:p>
          <a:p>
            <a:endParaRPr lang="de-DE" altLang="de-DE" sz="2000" b="1" dirty="0"/>
          </a:p>
          <a:p>
            <a:pPr marL="109728" indent="0">
              <a:buNone/>
            </a:pPr>
            <a:endParaRPr lang="de-DE" altLang="de-DE" sz="2000" b="1" dirty="0"/>
          </a:p>
        </p:txBody>
      </p:sp>
      <p:sp>
        <p:nvSpPr>
          <p:cNvPr id="8198"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D538E62-BA4D-4A41-89F4-2ADDB38D15E8}" type="slidenum">
              <a:rPr lang="de-DE" altLang="de-DE" sz="1400"/>
              <a:pPr>
                <a:spcBef>
                  <a:spcPct val="0"/>
                </a:spcBef>
                <a:buClrTx/>
                <a:buSzTx/>
                <a:buFontTx/>
                <a:buNone/>
              </a:pPr>
              <a:t>3</a:t>
            </a:fld>
            <a:endParaRPr lang="de-DE" altLang="de-DE" sz="1400" dirty="0"/>
          </a:p>
        </p:txBody>
      </p:sp>
      <p:sp>
        <p:nvSpPr>
          <p:cNvPr id="8194" name="Titel 1"/>
          <p:cNvSpPr>
            <a:spLocks noGrp="1"/>
          </p:cNvSpPr>
          <p:nvPr>
            <p:ph type="title"/>
          </p:nvPr>
        </p:nvSpPr>
        <p:spPr>
          <a:xfrm>
            <a:off x="609600" y="274638"/>
            <a:ext cx="10972800" cy="1400050"/>
          </a:xfrm>
        </p:spPr>
        <p:txBody>
          <a:bodyPr>
            <a:noAutofit/>
          </a:bodyPr>
          <a:lstStyle/>
          <a:p>
            <a:pPr algn="ctr"/>
            <a:r>
              <a:rPr lang="de-DE" altLang="de-DE" sz="3600" b="1" dirty="0"/>
              <a:t>Feststellung der Zahlungsunfähigkeit:</a:t>
            </a:r>
            <a:br>
              <a:rPr lang="de-DE" altLang="de-DE" sz="3600" b="1" dirty="0"/>
            </a:br>
            <a:r>
              <a:rPr lang="de-DE" altLang="de-DE" sz="3600" b="1" dirty="0"/>
              <a:t>Neues zur Bugwelle  I</a:t>
            </a:r>
            <a:r>
              <a:rPr lang="de-DE" altLang="de-DE" sz="3600" dirty="0"/>
              <a:t> </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569432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0321" y="2009104"/>
            <a:ext cx="9867476" cy="3927085"/>
          </a:xfrm>
        </p:spPr>
        <p:txBody>
          <a:bodyPr>
            <a:normAutofit/>
          </a:bodyPr>
          <a:lstStyle/>
          <a:p>
            <a:pPr lvl="2">
              <a:defRPr/>
            </a:pPr>
            <a:r>
              <a:rPr lang="de-DE" sz="1800" b="1" dirty="0">
                <a:effectLst/>
              </a:rPr>
              <a:t>SV: 2014 Eröffnung des Insolvenzverfahrens über das Vermögen der Herausgeberin von Inhaber- und Orderschuldverschreibungen, Anmeldung der Forderungen auf </a:t>
            </a:r>
            <a:r>
              <a:rPr lang="de-DE" sz="1800" b="1" dirty="0" smtClean="0">
                <a:effectLst/>
              </a:rPr>
              <a:t>Rückzahlung </a:t>
            </a:r>
            <a:r>
              <a:rPr lang="de-DE" sz="1800" b="1" dirty="0">
                <a:effectLst/>
              </a:rPr>
              <a:t>des Genussrechtsbetrages sowie der Zahlung von Genussrechtszinsen zur Tabelle durch gemeinsamen Vertreter trotz Nachrangklausel, Wahl eines gemeinsamen Vertreters der Orderverschreibungsgläubiger, welcher Forderungsanmeldungen im Hinblick auf geltend gemachten Rang (§ 38 InsO) widersprach, Klage auf Feststellung des Ranges durch gemeinsamen Vertreter der Genussrechtsgläubiger</a:t>
            </a:r>
          </a:p>
          <a:p>
            <a:pPr>
              <a:defRPr/>
            </a:pPr>
            <a:r>
              <a:rPr lang="de-DE" sz="2000" b="1" dirty="0">
                <a:effectLst/>
              </a:rPr>
              <a:t>Abweisung der Klage durch LG</a:t>
            </a:r>
          </a:p>
          <a:p>
            <a:pPr>
              <a:defRPr/>
            </a:pPr>
            <a:r>
              <a:rPr lang="de-DE" sz="2000" b="1" dirty="0">
                <a:effectLst/>
              </a:rPr>
              <a:t>Zurückweisung der Berufung durch BG (OLG Dresden, ZIP 2017, 1819), nach Berichtigung, dass Genussrechtsgläubiger nicht von gemeinsamen Vertreter wirksam vertreten, sondern Genussrechtsgläubiger selbst Partei des Rechtsstreits sind</a:t>
            </a:r>
          </a:p>
          <a:p>
            <a:pPr>
              <a:defRPr/>
            </a:pPr>
            <a:r>
              <a:rPr lang="de-DE" sz="2000" b="1" dirty="0">
                <a:effectLst/>
              </a:rPr>
              <a:t>Zugelassene Revision zum BGH erfolglos</a:t>
            </a:r>
            <a:endParaRPr lang="de-DE" sz="2200" b="1" dirty="0">
              <a:effectLst/>
            </a:endParaRPr>
          </a:p>
        </p:txBody>
      </p:sp>
      <p:sp>
        <p:nvSpPr>
          <p:cNvPr id="768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16D5BC7-0AC5-45F5-AE24-9267AA3F9422}" type="slidenum">
              <a:rPr lang="de-DE" altLang="de-DE" sz="1400"/>
              <a:pPr>
                <a:spcBef>
                  <a:spcPct val="0"/>
                </a:spcBef>
                <a:buClrTx/>
                <a:buSzTx/>
                <a:buFontTx/>
                <a:buNone/>
              </a:pPr>
              <a:t>30</a:t>
            </a:fld>
            <a:endParaRPr lang="de-DE" altLang="de-DE" sz="1400" dirty="0"/>
          </a:p>
        </p:txBody>
      </p:sp>
      <p:sp>
        <p:nvSpPr>
          <p:cNvPr id="76802" name="Titel 1"/>
          <p:cNvSpPr>
            <a:spLocks noGrp="1"/>
          </p:cNvSpPr>
          <p:nvPr>
            <p:ph type="title"/>
          </p:nvPr>
        </p:nvSpPr>
        <p:spPr>
          <a:xfrm>
            <a:off x="609600" y="274637"/>
            <a:ext cx="10972800" cy="1461695"/>
          </a:xfrm>
        </p:spPr>
        <p:txBody>
          <a:bodyPr>
            <a:normAutofit/>
          </a:bodyPr>
          <a:lstStyle/>
          <a:p>
            <a:pPr algn="ctr"/>
            <a:r>
              <a:rPr lang="de-DE" altLang="de-DE" sz="4000" b="1" dirty="0"/>
              <a:t>Nachrangigkeit von Genussrechten III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704006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0321" y="2009104"/>
            <a:ext cx="9867476" cy="3927085"/>
          </a:xfrm>
        </p:spPr>
        <p:txBody>
          <a:bodyPr>
            <a:normAutofit lnSpcReduction="10000"/>
          </a:bodyPr>
          <a:lstStyle/>
          <a:p>
            <a:pPr>
              <a:defRPr/>
            </a:pPr>
            <a:r>
              <a:rPr lang="de-DE" sz="2000" b="1" dirty="0">
                <a:effectLst/>
              </a:rPr>
              <a:t>Entscheidung BGH:</a:t>
            </a:r>
          </a:p>
          <a:p>
            <a:pPr lvl="1">
              <a:defRPr/>
            </a:pPr>
            <a:r>
              <a:rPr lang="de-DE" sz="1800" b="1" dirty="0">
                <a:effectLst/>
              </a:rPr>
              <a:t>Anwendbarkeit des SchVG aus Genussrechte nur, wenn sie in einem Genussschein verbrieft worden sind</a:t>
            </a:r>
          </a:p>
          <a:p>
            <a:pPr lvl="2">
              <a:defRPr/>
            </a:pPr>
            <a:r>
              <a:rPr lang="de-DE" sz="1600" b="1" dirty="0">
                <a:effectLst/>
              </a:rPr>
              <a:t>Ergo Genussrechtsinhaber persönlich prozessführungsbefugt</a:t>
            </a:r>
          </a:p>
          <a:p>
            <a:pPr lvl="1">
              <a:defRPr/>
            </a:pPr>
            <a:r>
              <a:rPr lang="de-DE" sz="1800" b="1" dirty="0">
                <a:effectLst/>
              </a:rPr>
              <a:t>Gemeinsamer Vertreter der Orderverschreibungsgläubiger handelt weder als gesetzlicher noch als organschaftlicher, sondern als rechtsgeschäftlicher Vertreter</a:t>
            </a:r>
          </a:p>
          <a:p>
            <a:pPr lvl="2">
              <a:defRPr/>
            </a:pPr>
            <a:r>
              <a:rPr lang="de-DE" sz="1600" b="1" dirty="0">
                <a:effectLst/>
              </a:rPr>
              <a:t>Orderverschreibungsgläubiger selbst nicht prozessführungsbefugt</a:t>
            </a:r>
          </a:p>
          <a:p>
            <a:pPr lvl="1">
              <a:defRPr/>
            </a:pPr>
            <a:r>
              <a:rPr lang="de-DE" sz="1800" b="1" dirty="0">
                <a:effectLst/>
              </a:rPr>
              <a:t>Forderungen der Genussrechtsgläubiger nachrangig</a:t>
            </a:r>
          </a:p>
          <a:p>
            <a:pPr lvl="2">
              <a:defRPr/>
            </a:pPr>
            <a:r>
              <a:rPr lang="de-DE" sz="1600" b="1" dirty="0">
                <a:effectLst/>
              </a:rPr>
              <a:t>Genussrechtsbedingungen sind allgemeine Geschäftsbedingungen</a:t>
            </a:r>
          </a:p>
          <a:p>
            <a:pPr lvl="1">
              <a:defRPr/>
            </a:pPr>
            <a:r>
              <a:rPr lang="de-DE" sz="1800" b="1" dirty="0">
                <a:effectLst/>
              </a:rPr>
              <a:t>Genussrechtsbedingungen halten Inhaltskontrolle stand</a:t>
            </a:r>
          </a:p>
          <a:p>
            <a:pPr lvl="2">
              <a:defRPr/>
            </a:pPr>
            <a:r>
              <a:rPr lang="de-DE" sz="1600" b="1" dirty="0">
                <a:effectLst/>
              </a:rPr>
              <a:t>Nachrangvereinbarung nicht unangemessen benachteiligend iSd § 307 BGB</a:t>
            </a:r>
          </a:p>
          <a:p>
            <a:pPr lvl="2">
              <a:defRPr/>
            </a:pPr>
            <a:r>
              <a:rPr lang="de-DE" sz="1600" b="1" dirty="0">
                <a:effectLst/>
              </a:rPr>
              <a:t>Kein Verstoß gegen Transparenzgebot</a:t>
            </a:r>
          </a:p>
          <a:p>
            <a:pPr lvl="1">
              <a:defRPr/>
            </a:pPr>
            <a:r>
              <a:rPr lang="de-DE" sz="1800" b="1" dirty="0">
                <a:effectLst/>
              </a:rPr>
              <a:t>Klare und verständliche Regelung, dass </a:t>
            </a:r>
            <a:r>
              <a:rPr lang="de-DE" sz="1800" b="1" dirty="0"/>
              <a:t>Forderungen der Genussrechtsgläubiger gegenüber einfachen Insolvenzgläubigern nachrangig</a:t>
            </a:r>
            <a:endParaRPr lang="de-DE" sz="1800" b="1" dirty="0">
              <a:effectLst/>
            </a:endParaRPr>
          </a:p>
        </p:txBody>
      </p:sp>
      <p:sp>
        <p:nvSpPr>
          <p:cNvPr id="768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16D5BC7-0AC5-45F5-AE24-9267AA3F9422}" type="slidenum">
              <a:rPr lang="de-DE" altLang="de-DE" sz="1400"/>
              <a:pPr>
                <a:spcBef>
                  <a:spcPct val="0"/>
                </a:spcBef>
                <a:buClrTx/>
                <a:buSzTx/>
                <a:buFontTx/>
                <a:buNone/>
              </a:pPr>
              <a:t>31</a:t>
            </a:fld>
            <a:endParaRPr lang="de-DE" altLang="de-DE" sz="1400" dirty="0"/>
          </a:p>
        </p:txBody>
      </p:sp>
      <p:sp>
        <p:nvSpPr>
          <p:cNvPr id="76802" name="Titel 1"/>
          <p:cNvSpPr>
            <a:spLocks noGrp="1"/>
          </p:cNvSpPr>
          <p:nvPr>
            <p:ph type="title"/>
          </p:nvPr>
        </p:nvSpPr>
        <p:spPr>
          <a:xfrm>
            <a:off x="609600" y="274637"/>
            <a:ext cx="10972800" cy="1482243"/>
          </a:xfrm>
        </p:spPr>
        <p:txBody>
          <a:bodyPr>
            <a:normAutofit/>
          </a:bodyPr>
          <a:lstStyle/>
          <a:p>
            <a:pPr algn="ctr"/>
            <a:r>
              <a:rPr lang="de-DE" altLang="de-DE" sz="4000" b="1" dirty="0"/>
              <a:t>Nachrangigkeit von Genussrechten IV</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0085575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Inhaltsplatzhalter 2"/>
          <p:cNvSpPr>
            <a:spLocks noGrp="1"/>
          </p:cNvSpPr>
          <p:nvPr>
            <p:ph idx="1"/>
          </p:nvPr>
        </p:nvSpPr>
        <p:spPr>
          <a:xfrm>
            <a:off x="680321" y="2162765"/>
            <a:ext cx="9931871" cy="3955984"/>
          </a:xfrm>
        </p:spPr>
        <p:txBody>
          <a:bodyPr/>
          <a:lstStyle/>
          <a:p>
            <a:r>
              <a:rPr lang="de-DE" altLang="de-DE" sz="2000" b="1" dirty="0">
                <a:effectLst/>
              </a:rPr>
              <a:t>Die Haftung des Insolvenzverwalters für Sekundäransprüche des Vertragspartners der Insolvenzmasse kann regelmäßig nicht auf Schadensersatzansprüche erstreckt werden, deren Ursache nicht in der Unzulänglichkeit der Insolvenzmasse begründet ist (BGH, Urt. v. 11.1.2018 – IX ZR 37/17, ZInsO 2018, 449) </a:t>
            </a:r>
          </a:p>
          <a:p>
            <a:pPr lvl="1"/>
            <a:r>
              <a:rPr lang="de-DE" altLang="de-DE" sz="1800" b="1" dirty="0">
                <a:effectLst/>
              </a:rPr>
              <a:t>SV: Fortführung einer Reederei, Auftrag ca. 1.400 Rinder aus den USA nach Russland zu transportieren; Nichtdurchführung wegen Streits über Versicherung, Anzeige der Masseunzu-länglichkeit nach Verurteilung durch Schiedsgericht; Verurteilung des Verwalters persönlich durch BG nach § 61 InsO; Aufhebung durch BGH</a:t>
            </a:r>
          </a:p>
          <a:p>
            <a:r>
              <a:rPr lang="de-DE" altLang="de-DE" sz="2000" b="1" dirty="0">
                <a:effectLst/>
              </a:rPr>
              <a:t>Ausschließliche Regelung der Haftung des Insolvenzverwalters durch § 61 InsO für die pflichtwidrige Begründung von Masseverbindlichkeiten; keine insolvenzspezifischen Pflichten für die Zeit nach Begründung einer Verbindlichkeit, allenfalls Haftung aus § 60</a:t>
            </a:r>
          </a:p>
          <a:p>
            <a:pPr lvl="1"/>
            <a:r>
              <a:rPr lang="de-DE" altLang="de-DE" sz="1800" b="1" dirty="0">
                <a:effectLst/>
              </a:rPr>
              <a:t>Kein Anspruch auf Ersatz eines Schadens bei später eingetretenen Gründen</a:t>
            </a:r>
          </a:p>
        </p:txBody>
      </p:sp>
      <p:sp>
        <p:nvSpPr>
          <p:cNvPr id="79878"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037DC91-DE1B-45B4-8CA6-905B658F1FAE}" type="slidenum">
              <a:rPr lang="de-DE" altLang="de-DE" sz="1400"/>
              <a:pPr>
                <a:spcBef>
                  <a:spcPct val="0"/>
                </a:spcBef>
                <a:buClrTx/>
                <a:buSzTx/>
                <a:buFontTx/>
                <a:buNone/>
              </a:pPr>
              <a:t>32</a:t>
            </a:fld>
            <a:endParaRPr lang="de-DE" altLang="de-DE" sz="1400" dirty="0"/>
          </a:p>
        </p:txBody>
      </p:sp>
      <p:sp>
        <p:nvSpPr>
          <p:cNvPr id="79874" name="Titel 1"/>
          <p:cNvSpPr>
            <a:spLocks noGrp="1"/>
          </p:cNvSpPr>
          <p:nvPr>
            <p:ph type="title"/>
          </p:nvPr>
        </p:nvSpPr>
        <p:spPr>
          <a:xfrm>
            <a:off x="609600" y="274638"/>
            <a:ext cx="10972800" cy="1656904"/>
          </a:xfrm>
        </p:spPr>
        <p:txBody>
          <a:bodyPr>
            <a:normAutofit/>
          </a:bodyPr>
          <a:lstStyle/>
          <a:p>
            <a:pPr algn="ctr"/>
            <a:r>
              <a:rPr lang="de-DE" altLang="de-DE" sz="4000" b="1" dirty="0"/>
              <a:t>Haftung des Verwalters bei Betriebsfortführung -   § 61 InsO</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955504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sz="2400" b="1" dirty="0">
                <a:effectLst/>
              </a:rPr>
              <a:t>Wird im Insolvenzverfahren über das Vermögen einer Gesellschaft Eigenver-waltung angeordnet, haftet der Geschäftsleiter den Beteiligten analog §§ 60, 61 InsO (BGH, Urt. v. 26.4.2018 – IX ZR 238/17, ZInsO 2018, 1200)</a:t>
            </a:r>
          </a:p>
          <a:p>
            <a:pPr lvl="1"/>
            <a:r>
              <a:rPr lang="de-DE" sz="2000" b="1" dirty="0"/>
              <a:t>SV: Persönliche Inanspruchnahme des zum weiteren Geschäftsführer der Komplementär-GmbH der Schuldnerin berufenen Sanierungsexperten wegen unbeglichener Forderung aus der Betriebsfortführung iHv ca. 87.000 € aus der Zeit zwischen Insolvenzplanzustimmung durch Gläubigerversammlung und Verfahrensaufhebung, Abweisung der Klage durch Vorinstanzen (vgl. OLG Düsseldorf, ZInsO 2017, 2114), Aufhebung und Zurückverweisung durch BGH </a:t>
            </a:r>
            <a:endParaRPr lang="de-DE" sz="2000" b="1" dirty="0">
              <a:effectLst/>
            </a:endParaRPr>
          </a:p>
          <a:p>
            <a:r>
              <a:rPr lang="de-DE" sz="2400" b="1" dirty="0">
                <a:effectLst/>
              </a:rPr>
              <a:t>§§ 60, 61 InsO nicht unmittelbar anwendbar mangels Einsetzung zum IV</a:t>
            </a:r>
          </a:p>
          <a:p>
            <a:r>
              <a:rPr lang="de-DE" sz="2400" b="1" dirty="0">
                <a:effectLst/>
              </a:rPr>
              <a:t>Vorschriften in der Eigenverwaltung einer juristischen Person entgegen OLG analog auf die vertretungsberechtigten Geschäftsleiter anzuwenden</a:t>
            </a:r>
            <a:r>
              <a:rPr lang="de-DE" sz="2400" dirty="0"/>
              <a:t> </a:t>
            </a:r>
            <a:endParaRPr lang="de-DE" sz="2400" b="1" dirty="0">
              <a:effectLst/>
            </a:endParaRPr>
          </a:p>
          <a:p>
            <a:endParaRPr lang="de-DE" sz="2000" b="1" dirty="0">
              <a:effectLst/>
            </a:endParaRPr>
          </a:p>
          <a:p>
            <a:endParaRPr lang="de-DE" sz="2000" b="1" dirty="0">
              <a:effectLst/>
            </a:endParaRPr>
          </a:p>
          <a:p>
            <a:endParaRPr lang="de-DE" dirty="0"/>
          </a:p>
          <a:p>
            <a:endParaRPr lang="de-DE" dirty="0"/>
          </a:p>
          <a:p>
            <a:endParaRPr lang="de-DE" dirty="0"/>
          </a:p>
          <a:p>
            <a:endParaRPr lang="de-DE" dirty="0"/>
          </a:p>
          <a:p>
            <a:endParaRPr lang="de-DE" dirty="0"/>
          </a:p>
        </p:txBody>
      </p:sp>
      <p:sp>
        <p:nvSpPr>
          <p:cNvPr id="2" name="Titel 1"/>
          <p:cNvSpPr>
            <a:spLocks noGrp="1"/>
          </p:cNvSpPr>
          <p:nvPr>
            <p:ph type="title"/>
          </p:nvPr>
        </p:nvSpPr>
        <p:spPr/>
        <p:txBody>
          <a:bodyPr>
            <a:normAutofit fontScale="90000"/>
          </a:bodyPr>
          <a:lstStyle/>
          <a:p>
            <a:pPr algn="ctr"/>
            <a:r>
              <a:rPr lang="de-DE" b="1" dirty="0"/>
              <a:t>Haftung des Geschäftsleiters bei Eigenverwaltung</a:t>
            </a:r>
            <a:r>
              <a:rPr lang="de-DE" dirty="0"/>
              <a:t> </a:t>
            </a:r>
            <a:r>
              <a:rPr lang="de-DE" b="1" dirty="0"/>
              <a:t>I</a:t>
            </a:r>
          </a:p>
        </p:txBody>
      </p:sp>
      <p:sp>
        <p:nvSpPr>
          <p:cNvPr id="5" name="Foliennummernplatzhalter 4"/>
          <p:cNvSpPr>
            <a:spLocks noGrp="1"/>
          </p:cNvSpPr>
          <p:nvPr>
            <p:ph type="sldNum" sz="quarter" idx="12"/>
          </p:nvPr>
        </p:nvSpPr>
        <p:spPr/>
        <p:txBody>
          <a:bodyPr/>
          <a:lstStyle/>
          <a:p>
            <a:fld id="{6D22F896-40B5-4ADD-8801-0D06FADFA095}" type="slidenum">
              <a:rPr lang="en-US" smtClean="0"/>
              <a:t>33</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8181431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695236"/>
            <a:ext cx="10972800" cy="4312056"/>
          </a:xfrm>
        </p:spPr>
        <p:txBody>
          <a:bodyPr/>
          <a:lstStyle/>
          <a:p>
            <a:r>
              <a:rPr lang="de-DE" sz="2400" b="1" dirty="0">
                <a:effectLst/>
              </a:rPr>
              <a:t>Gründe für Analogie nach Entscheidung des BGH</a:t>
            </a:r>
          </a:p>
          <a:p>
            <a:pPr lvl="1"/>
            <a:r>
              <a:rPr lang="de-DE" sz="2000" b="1" dirty="0">
                <a:effectLst/>
              </a:rPr>
              <a:t>Unbeabsichtigte Regelungslücke liegt vor</a:t>
            </a:r>
          </a:p>
          <a:p>
            <a:pPr lvl="1"/>
            <a:r>
              <a:rPr lang="de-DE" sz="2000" b="1" dirty="0"/>
              <a:t>Haftungsbestimmungen der §§ 60, 61 InsO im Eigenverwaltungsverfahren gem. § 270 Abs. 1 Satz 2 InsO grundsätzlich anwendbar</a:t>
            </a:r>
            <a:endParaRPr lang="de-DE" sz="2000" b="1" dirty="0">
              <a:effectLst/>
            </a:endParaRPr>
          </a:p>
          <a:p>
            <a:pPr lvl="2"/>
            <a:r>
              <a:rPr lang="de-DE" sz="1800" b="1" dirty="0"/>
              <a:t>Bei Beschränkung der Anwendung der §§ 60, 61 InsO nur auf den Schuldner selbst, wäre für die Beteiligten haftungsrechtlich wenig gewonnen, weil Schuldner für Pflichtverletzungen, die er selbst oder seine Organe zu verantworten haben, ohnehin nach allgemeinen Vorschriften einzustehen hat und zudem Haftungsvermögen in der Insolvenz verbraucht wird</a:t>
            </a:r>
          </a:p>
          <a:p>
            <a:pPr lvl="2"/>
            <a:r>
              <a:rPr lang="de-DE" sz="1800" b="1" dirty="0"/>
              <a:t>§§ 60, 61 InsO darauf ausgerichtet, dass den Beteiligten eine Person haftet, welche nicht auf den Haftungsfonds des insolventen Schuldners beschränkt ist</a:t>
            </a:r>
          </a:p>
          <a:p>
            <a:pPr lvl="1"/>
            <a:r>
              <a:rPr lang="de-DE" b="1" dirty="0"/>
              <a:t>Persönliche Haftung der Gesellschaftsorgane nach § 60, 61 InsO Preis dafür, dass ihre Verwaltungs- und Verfügungsmacht in der Eigenverwaltung erhalten bleibt, obwohl ihre Misswirtschaft zur Insolvenz des Schuldners geführt hat </a:t>
            </a:r>
          </a:p>
          <a:p>
            <a:endParaRPr lang="de-DE" dirty="0"/>
          </a:p>
          <a:p>
            <a:endParaRPr lang="de-DE" dirty="0"/>
          </a:p>
          <a:p>
            <a:endParaRPr lang="de-DE" dirty="0"/>
          </a:p>
          <a:p>
            <a:endParaRPr lang="de-DE" dirty="0"/>
          </a:p>
        </p:txBody>
      </p:sp>
      <p:sp>
        <p:nvSpPr>
          <p:cNvPr id="2" name="Titel 1"/>
          <p:cNvSpPr>
            <a:spLocks noGrp="1"/>
          </p:cNvSpPr>
          <p:nvPr>
            <p:ph type="title"/>
          </p:nvPr>
        </p:nvSpPr>
        <p:spPr>
          <a:xfrm>
            <a:off x="609600" y="349321"/>
            <a:ext cx="10972800" cy="1335642"/>
          </a:xfrm>
        </p:spPr>
        <p:txBody>
          <a:bodyPr>
            <a:normAutofit fontScale="90000"/>
          </a:bodyPr>
          <a:lstStyle/>
          <a:p>
            <a:r>
              <a:rPr lang="de-DE" b="1" dirty="0"/>
              <a:t>Haftung des Geschäftsleiters bei Eigenverwaltung</a:t>
            </a:r>
            <a:r>
              <a:rPr lang="de-DE" dirty="0"/>
              <a:t> </a:t>
            </a:r>
            <a:r>
              <a:rPr lang="de-DE" b="1" dirty="0"/>
              <a:t>II</a:t>
            </a:r>
          </a:p>
        </p:txBody>
      </p:sp>
      <p:sp>
        <p:nvSpPr>
          <p:cNvPr id="5" name="Foliennummernplatzhalter 4"/>
          <p:cNvSpPr>
            <a:spLocks noGrp="1"/>
          </p:cNvSpPr>
          <p:nvPr>
            <p:ph type="sldNum" sz="quarter" idx="12"/>
          </p:nvPr>
        </p:nvSpPr>
        <p:spPr/>
        <p:txBody>
          <a:bodyPr/>
          <a:lstStyle/>
          <a:p>
            <a:fld id="{6D22F896-40B5-4ADD-8801-0D06FADFA095}" type="slidenum">
              <a:rPr lang="en-US" smtClean="0"/>
              <a:t>34</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719014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695236"/>
            <a:ext cx="10972800" cy="4312056"/>
          </a:xfrm>
        </p:spPr>
        <p:txBody>
          <a:bodyPr>
            <a:normAutofit fontScale="92500"/>
          </a:bodyPr>
          <a:lstStyle/>
          <a:p>
            <a:pPr lvl="1"/>
            <a:r>
              <a:rPr lang="de-DE" sz="2000" b="1" dirty="0"/>
              <a:t>Rechtsmacht der Organe entspricht bei Eigenverwaltung Rechtsmacht des Insolvenzverwalters</a:t>
            </a:r>
          </a:p>
          <a:p>
            <a:pPr lvl="2"/>
            <a:r>
              <a:rPr lang="de-DE" sz="1800" b="1" dirty="0"/>
              <a:t>Einfluss der Gesellschafter durch § 276a InsO ausgeschlossen</a:t>
            </a:r>
          </a:p>
          <a:p>
            <a:pPr lvl="1"/>
            <a:r>
              <a:rPr lang="de-DE" sz="2000" b="1" dirty="0"/>
              <a:t>Bestehende Gesetzeslücke nicht im Rückgriff auf allgemein für Geschäftsleiter einer Kapital-gesellschaft geltende Haftungstatbestände (</a:t>
            </a:r>
            <a:r>
              <a:rPr lang="de-DE" sz="2000" b="1" dirty="0" err="1"/>
              <a:t>zB</a:t>
            </a:r>
            <a:r>
              <a:rPr lang="de-DE" sz="2000" b="1" dirty="0"/>
              <a:t> § 43 Abs. 2 GmbHG) angemessen zu schließen</a:t>
            </a:r>
          </a:p>
          <a:p>
            <a:pPr lvl="2"/>
            <a:r>
              <a:rPr lang="de-DE" sz="1800" b="1" dirty="0">
                <a:effectLst/>
              </a:rPr>
              <a:t>Schaden des Gläubigers nicht notwendig auch zugleich Schaden der Gesellschaft, für den Organ intern haftet</a:t>
            </a:r>
          </a:p>
          <a:p>
            <a:pPr lvl="2"/>
            <a:r>
              <a:rPr lang="de-DE" sz="1800" b="1" dirty="0">
                <a:effectLst/>
              </a:rPr>
              <a:t>Freiwillige Abtretung von Schadensersatzansprüchen gegen Organe an Geschädigte fraglich </a:t>
            </a:r>
          </a:p>
          <a:p>
            <a:pPr lvl="2"/>
            <a:r>
              <a:rPr lang="de-DE" sz="1800" b="1" dirty="0">
                <a:effectLst/>
              </a:rPr>
              <a:t>Abtretung eventueller Ansprüche der Gesellschaft müsste uU erst durch Klage erzwungen werden</a:t>
            </a:r>
          </a:p>
          <a:p>
            <a:pPr lvl="2"/>
            <a:r>
              <a:rPr lang="de-DE" sz="1800" b="1" dirty="0">
                <a:effectLst/>
              </a:rPr>
              <a:t>Zweck der §§ 60, 61 InsO, für Pflichtverletzungen neben dem Schuldner einen personenverschiedenen, leistungsfähigen Dritten in Regress zu nehmen, wird verfehlt, wenn sich Haftung aus §§ 60, 61 InsO allein unmittelbar gegen den Schuldner selbst richtet</a:t>
            </a:r>
          </a:p>
          <a:p>
            <a:r>
              <a:rPr lang="de-DE" sz="2000" b="1" dirty="0"/>
              <a:t>Keine Haftung der Leitungsorgane wegen Inanspruchnahme besonderen Vertrauens bei Vertragsanbahnung</a:t>
            </a:r>
          </a:p>
          <a:p>
            <a:pPr lvl="1"/>
            <a:r>
              <a:rPr lang="de-DE" sz="1800" b="1" dirty="0"/>
              <a:t>§ 61 InsO nach Entstehungsgeschichte  Äquivalent für fehlende Haftung des Verwalters aus culpa in contrahendo</a:t>
            </a:r>
          </a:p>
          <a:p>
            <a:pPr lvl="1"/>
            <a:r>
              <a:rPr lang="de-DE" sz="1800" b="1" dirty="0"/>
              <a:t>Gilt auch für Leitungsorgane bei Eigenverwaltung</a:t>
            </a:r>
          </a:p>
          <a:p>
            <a:pPr lvl="1"/>
            <a:endParaRPr lang="de-DE" dirty="0"/>
          </a:p>
          <a:p>
            <a:endParaRPr lang="de-DE" dirty="0"/>
          </a:p>
          <a:p>
            <a:endParaRPr lang="de-DE" dirty="0"/>
          </a:p>
          <a:p>
            <a:endParaRPr lang="de-DE" dirty="0"/>
          </a:p>
        </p:txBody>
      </p:sp>
      <p:sp>
        <p:nvSpPr>
          <p:cNvPr id="2" name="Titel 1"/>
          <p:cNvSpPr>
            <a:spLocks noGrp="1"/>
          </p:cNvSpPr>
          <p:nvPr>
            <p:ph type="title"/>
          </p:nvPr>
        </p:nvSpPr>
        <p:spPr>
          <a:xfrm>
            <a:off x="609600" y="349321"/>
            <a:ext cx="10972800" cy="1335642"/>
          </a:xfrm>
        </p:spPr>
        <p:txBody>
          <a:bodyPr>
            <a:normAutofit fontScale="90000"/>
          </a:bodyPr>
          <a:lstStyle/>
          <a:p>
            <a:r>
              <a:rPr lang="de-DE" b="1" dirty="0"/>
              <a:t>Haftung des Geschäftsleiters bei Eigenverwaltung</a:t>
            </a:r>
            <a:r>
              <a:rPr lang="de-DE" dirty="0"/>
              <a:t> </a:t>
            </a:r>
            <a:r>
              <a:rPr lang="de-DE" b="1" dirty="0"/>
              <a:t>III</a:t>
            </a:r>
          </a:p>
        </p:txBody>
      </p:sp>
      <p:sp>
        <p:nvSpPr>
          <p:cNvPr id="5" name="Foliennummernplatzhalter 4"/>
          <p:cNvSpPr>
            <a:spLocks noGrp="1"/>
          </p:cNvSpPr>
          <p:nvPr>
            <p:ph type="sldNum" sz="quarter" idx="12"/>
          </p:nvPr>
        </p:nvSpPr>
        <p:spPr/>
        <p:txBody>
          <a:bodyPr/>
          <a:lstStyle/>
          <a:p>
            <a:fld id="{6D22F896-40B5-4ADD-8801-0D06FADFA095}" type="slidenum">
              <a:rPr lang="en-US" smtClean="0"/>
              <a:t>35</a:t>
            </a:fld>
            <a:endParaRPr lang="en-US" dirty="0"/>
          </a:p>
        </p:txBody>
      </p:sp>
      <p:sp>
        <p:nvSpPr>
          <p:cNvPr id="4" name="Fußzeilenplatzhalter 3"/>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40640507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Inhaltsplatzhalter 2"/>
          <p:cNvSpPr>
            <a:spLocks noGrp="1"/>
          </p:cNvSpPr>
          <p:nvPr>
            <p:ph idx="1"/>
          </p:nvPr>
        </p:nvSpPr>
        <p:spPr>
          <a:xfrm>
            <a:off x="609600" y="1726058"/>
            <a:ext cx="10972800" cy="4281234"/>
          </a:xfrm>
        </p:spPr>
        <p:txBody>
          <a:bodyPr/>
          <a:lstStyle/>
          <a:p>
            <a:r>
              <a:rPr lang="de-DE" altLang="de-DE" sz="2400" b="1" dirty="0"/>
              <a:t>BGH, Urt. v. 14.12.2017 – IX ZR 118/17, ZInsO 2018, 314</a:t>
            </a:r>
          </a:p>
          <a:p>
            <a:r>
              <a:rPr lang="de-DE" altLang="de-DE" sz="2000" b="1" dirty="0"/>
              <a:t>Die Anzeige der Masseunzulänglichkeit durch den Insolvenzverwalter führt nicht dazu, dass die Verjährung von Altmasseverbindlichkeiten gehemmt wird.</a:t>
            </a:r>
          </a:p>
          <a:p>
            <a:r>
              <a:rPr lang="de-DE" altLang="de-DE" sz="2000" b="1" dirty="0"/>
              <a:t>Die Parteien können auch dann ein die Verjährung hemmendes Stillhalteabkommen vereinbaren, wenn der Insolvenzverwalter sich aufgrund der Anzeige der Masseunzulänglichkeit auf ein gesetzliches Leistungsverweigerungsrecht berufen kann. In diesem Fall genügt es für ein Stillhalte-abkommen nicht, wenn der Gläubiger Hinweise auf das nach Anzeige der Masseunzulänglichkeit bestehende Leistungsverweigerungsrecht unwidersprochen hinnimmt.</a:t>
            </a:r>
          </a:p>
          <a:p>
            <a:pPr lvl="1"/>
            <a:r>
              <a:rPr lang="de-DE" altLang="de-DE" sz="1800" b="1" dirty="0"/>
              <a:t>SV: Klage eines vom Verwalter mit der Durchsetzung von Ansprüchen der Masse beauftragten RA, Streit um Höhe der Forderung, Anzeige der Masseunzulänglichkeit, Streit um persönliche Haftung des Verwalters, quotale Geltendmachung als Altmasseforderung </a:t>
            </a:r>
          </a:p>
          <a:p>
            <a:endParaRPr lang="de-DE" altLang="de-DE" sz="2000" b="1" dirty="0"/>
          </a:p>
        </p:txBody>
      </p:sp>
      <p:sp>
        <p:nvSpPr>
          <p:cNvPr id="8602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573ECF2-C5EA-488F-A7BE-0875764DDBBD}" type="slidenum">
              <a:rPr lang="de-DE" altLang="de-DE" sz="1400"/>
              <a:pPr>
                <a:spcBef>
                  <a:spcPct val="0"/>
                </a:spcBef>
                <a:buClrTx/>
                <a:buSzTx/>
                <a:buFontTx/>
                <a:buNone/>
              </a:pPr>
              <a:t>36</a:t>
            </a:fld>
            <a:endParaRPr lang="de-DE" altLang="de-DE" sz="1400" dirty="0"/>
          </a:p>
        </p:txBody>
      </p:sp>
      <p:sp>
        <p:nvSpPr>
          <p:cNvPr id="86018" name="Titel 1"/>
          <p:cNvSpPr>
            <a:spLocks noGrp="1"/>
          </p:cNvSpPr>
          <p:nvPr>
            <p:ph type="title"/>
          </p:nvPr>
        </p:nvSpPr>
        <p:spPr>
          <a:xfrm>
            <a:off x="609600" y="274638"/>
            <a:ext cx="10972800" cy="1276760"/>
          </a:xfrm>
        </p:spPr>
        <p:txBody>
          <a:bodyPr>
            <a:normAutofit/>
          </a:bodyPr>
          <a:lstStyle/>
          <a:p>
            <a:pPr algn="ctr"/>
            <a:r>
              <a:rPr lang="de-DE" altLang="de-DE" sz="4000" b="1" dirty="0"/>
              <a:t>Verjährung von Altmasseverbindlichkeiten 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865484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Inhaltsplatzhalter 2"/>
          <p:cNvSpPr>
            <a:spLocks noGrp="1"/>
          </p:cNvSpPr>
          <p:nvPr>
            <p:ph idx="1"/>
          </p:nvPr>
        </p:nvSpPr>
        <p:spPr>
          <a:xfrm>
            <a:off x="609600" y="1880171"/>
            <a:ext cx="10972800" cy="4127121"/>
          </a:xfrm>
        </p:spPr>
        <p:txBody>
          <a:bodyPr>
            <a:normAutofit/>
          </a:bodyPr>
          <a:lstStyle/>
          <a:p>
            <a:r>
              <a:rPr lang="de-DE" altLang="de-DE" sz="2400" b="1" dirty="0"/>
              <a:t>Zulässigkeit einer Leistungsklage eines Altmassegläubigers - jedenfalls in Höhe der auf ihn entfallenden Quote - trotz Anzeige der Masseunzulänglichkeit, sobald der Insolvenzverwalter Schlussrechnung gelegt hat (§§ 66, 211 Abs. 2 InsO) und die vorrangigen Masseverbindlichkeiten gemäß § 209 Abs. 1 Nr. 1 und 2 InsO berichtigt sind</a:t>
            </a:r>
          </a:p>
          <a:p>
            <a:r>
              <a:rPr lang="de-DE" altLang="de-DE" sz="2400" b="1" dirty="0"/>
              <a:t>Keine Hemmung der Verjährung nach § 205 BGB – Hemmung der Verjährung bei Leistungsverweigerungsrecht – oder analog §§ 205, 206 BGB aufgrund Anzeige der Masseunzulänglichkeit durch den Insolvenzverwalter nach § 208 Abs. 1 InsO oder Aufnahme der Altmasseforderung in eine vom Beklagten geführte Liste</a:t>
            </a:r>
          </a:p>
          <a:p>
            <a:pPr lvl="1"/>
            <a:r>
              <a:rPr lang="de-DE" altLang="de-DE" sz="1800" b="1" dirty="0"/>
              <a:t>§ 205 BGB grundsätzlich nicht auf Leistungsverweigerungsrechte anwendbar, die auf dem Gesetz beruhen</a:t>
            </a:r>
          </a:p>
          <a:p>
            <a:pPr lvl="1"/>
            <a:r>
              <a:rPr lang="de-DE" altLang="de-DE" sz="1800" b="1" dirty="0"/>
              <a:t>Leistungsverweigerungsrecht muss auf Vereinbarung zwischen Gläubiger und Schuldner beruhen</a:t>
            </a:r>
            <a:r>
              <a:rPr lang="de-DE" altLang="de-DE" sz="1600" b="1" dirty="0"/>
              <a:t> </a:t>
            </a:r>
          </a:p>
          <a:p>
            <a:endParaRPr lang="de-DE" altLang="de-DE" sz="2000" b="1" dirty="0"/>
          </a:p>
          <a:p>
            <a:endParaRPr lang="de-DE" altLang="de-DE" sz="2000" b="1" dirty="0"/>
          </a:p>
          <a:p>
            <a:endParaRPr lang="de-DE" altLang="de-DE" sz="2000" b="1" dirty="0"/>
          </a:p>
        </p:txBody>
      </p:sp>
      <p:sp>
        <p:nvSpPr>
          <p:cNvPr id="8704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56C9F22A-025F-47D0-BD54-9DADB8EB42A6}" type="slidenum">
              <a:rPr lang="de-DE" altLang="de-DE" sz="1400"/>
              <a:pPr>
                <a:spcBef>
                  <a:spcPct val="0"/>
                </a:spcBef>
                <a:buClrTx/>
                <a:buSzTx/>
                <a:buFontTx/>
                <a:buNone/>
              </a:pPr>
              <a:t>37</a:t>
            </a:fld>
            <a:endParaRPr lang="de-DE" altLang="de-DE" sz="1400" dirty="0"/>
          </a:p>
        </p:txBody>
      </p:sp>
      <p:sp>
        <p:nvSpPr>
          <p:cNvPr id="87042" name="Titel 1"/>
          <p:cNvSpPr>
            <a:spLocks noGrp="1"/>
          </p:cNvSpPr>
          <p:nvPr>
            <p:ph type="title"/>
          </p:nvPr>
        </p:nvSpPr>
        <p:spPr>
          <a:xfrm>
            <a:off x="609600" y="274638"/>
            <a:ext cx="10972800" cy="1317856"/>
          </a:xfrm>
        </p:spPr>
        <p:txBody>
          <a:bodyPr>
            <a:normAutofit/>
          </a:bodyPr>
          <a:lstStyle/>
          <a:p>
            <a:pPr algn="ctr"/>
            <a:r>
              <a:rPr lang="de-DE" altLang="de-DE" sz="4000" b="1" dirty="0"/>
              <a:t>Verjährung von Altmasseverbindlichkeiten 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3192733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Inhaltsplatzhalter 2"/>
          <p:cNvSpPr>
            <a:spLocks noGrp="1"/>
          </p:cNvSpPr>
          <p:nvPr>
            <p:ph idx="1"/>
          </p:nvPr>
        </p:nvSpPr>
        <p:spPr>
          <a:xfrm>
            <a:off x="609600" y="2013735"/>
            <a:ext cx="10972800" cy="3993557"/>
          </a:xfrm>
        </p:spPr>
        <p:txBody>
          <a:bodyPr>
            <a:normAutofit/>
          </a:bodyPr>
          <a:lstStyle/>
          <a:p>
            <a:r>
              <a:rPr lang="de-DE" altLang="de-DE" sz="2400" b="1" dirty="0"/>
              <a:t>Entsprechende Anwendung nur, wenn das Hindernis nicht nur in seinen Wirkungen, sondern auch in Entstehung und Entstehungsvoraussetzungen nach dem Parteiwillen zumindest einem Stillhalteabkommen (pactum de non petendo) gleichsteht</a:t>
            </a:r>
            <a:r>
              <a:rPr lang="de-DE" altLang="de-DE" sz="2400" dirty="0"/>
              <a:t> </a:t>
            </a:r>
            <a:endParaRPr lang="de-DE" altLang="de-DE" sz="2400" b="1" dirty="0"/>
          </a:p>
          <a:p>
            <a:pPr lvl="1"/>
            <a:r>
              <a:rPr lang="de-DE" altLang="de-DE" sz="2000" b="1" dirty="0"/>
              <a:t>Gilt nicht für Leistungsverweigerungsrecht, das auf der Anzeige der Masseunzulänglichkeit durch den Insolvenzverwalter beruht</a:t>
            </a:r>
          </a:p>
          <a:p>
            <a:pPr lvl="1"/>
            <a:r>
              <a:rPr lang="de-DE" altLang="de-DE" sz="2000" b="1" dirty="0"/>
              <a:t>Entsprechende Anwendung nicht geboten, Gläubiger kann Feststellungsklage erheben</a:t>
            </a:r>
          </a:p>
          <a:p>
            <a:r>
              <a:rPr lang="de-DE" altLang="de-DE" sz="2400" b="1" dirty="0"/>
              <a:t>§ 206 BGB – Verjährungshemmung bei höherer Gewalt – auf die Anzeige der Masseunzulänglichkeit weder direkt noch entsprechend anwendbar</a:t>
            </a:r>
          </a:p>
          <a:p>
            <a:pPr lvl="1"/>
            <a:r>
              <a:rPr lang="de-DE" altLang="de-DE" sz="2000" b="1" dirty="0"/>
              <a:t>Anzeige der Masseunzulänglichkeit durch Insolvenzverwalter kein Akt höherer Gewalt</a:t>
            </a:r>
          </a:p>
          <a:p>
            <a:endParaRPr lang="de-DE" altLang="de-DE" sz="2000" b="1" dirty="0"/>
          </a:p>
          <a:p>
            <a:endParaRPr lang="de-DE" altLang="de-DE" sz="2000" b="1" dirty="0"/>
          </a:p>
        </p:txBody>
      </p:sp>
      <p:sp>
        <p:nvSpPr>
          <p:cNvPr id="8807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91A248E-CD69-4758-A207-63370226E5A1}" type="slidenum">
              <a:rPr lang="de-DE" altLang="de-DE" sz="1400"/>
              <a:pPr>
                <a:spcBef>
                  <a:spcPct val="0"/>
                </a:spcBef>
                <a:buClrTx/>
                <a:buSzTx/>
                <a:buFontTx/>
                <a:buNone/>
              </a:pPr>
              <a:t>38</a:t>
            </a:fld>
            <a:endParaRPr lang="de-DE" altLang="de-DE" sz="1400" dirty="0"/>
          </a:p>
        </p:txBody>
      </p:sp>
      <p:sp>
        <p:nvSpPr>
          <p:cNvPr id="88066" name="Titel 1"/>
          <p:cNvSpPr>
            <a:spLocks noGrp="1"/>
          </p:cNvSpPr>
          <p:nvPr>
            <p:ph type="title"/>
          </p:nvPr>
        </p:nvSpPr>
        <p:spPr>
          <a:xfrm>
            <a:off x="609600" y="274638"/>
            <a:ext cx="10972800" cy="1430872"/>
          </a:xfrm>
        </p:spPr>
        <p:txBody>
          <a:bodyPr>
            <a:normAutofit/>
          </a:bodyPr>
          <a:lstStyle/>
          <a:p>
            <a:pPr algn="ctr"/>
            <a:r>
              <a:rPr lang="de-DE" altLang="de-DE" sz="4000" b="1" dirty="0"/>
              <a:t>Verjährung von Altmasseverbindlichkeiten </a:t>
            </a:r>
            <a:r>
              <a:rPr lang="de-DE" altLang="de-DE" b="1" dirty="0"/>
              <a:t>III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8226525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Inhaltsplatzhalter 2"/>
          <p:cNvSpPr>
            <a:spLocks noGrp="1"/>
          </p:cNvSpPr>
          <p:nvPr>
            <p:ph idx="1"/>
          </p:nvPr>
        </p:nvSpPr>
        <p:spPr>
          <a:xfrm>
            <a:off x="609600" y="1787703"/>
            <a:ext cx="10972800" cy="4219589"/>
          </a:xfrm>
        </p:spPr>
        <p:txBody>
          <a:bodyPr/>
          <a:lstStyle/>
          <a:p>
            <a:r>
              <a:rPr lang="de-DE" altLang="de-DE" sz="2400" b="1" dirty="0"/>
              <a:t>Keine entsprechende Anwendung des § 204 Abs. 1 Nr. 10 BGB auf die Geltendmachung von Masseforderungen gegenüber dem Insolvenzverwalter</a:t>
            </a:r>
          </a:p>
          <a:p>
            <a:pPr lvl="1"/>
            <a:r>
              <a:rPr lang="de-DE" altLang="de-DE" sz="2000" b="1" dirty="0"/>
              <a:t>Auch wenn Altmassegläubiger nach Anzeige der Masseunzulänglichkeit nicht mehr mit voller Befriedigung rechnen können (vgl.   § 209 Abs. 1 InsO), fehlt es für diese Forderungen an einem den §§ 174 ff InsO entsprechenden Verfahren</a:t>
            </a:r>
            <a:r>
              <a:rPr lang="de-DE" altLang="de-DE" sz="2000" dirty="0"/>
              <a:t> </a:t>
            </a:r>
            <a:endParaRPr lang="de-DE" altLang="de-DE" sz="2000" b="1" dirty="0"/>
          </a:p>
          <a:p>
            <a:r>
              <a:rPr lang="de-DE" altLang="de-DE" sz="2400" b="1" dirty="0"/>
              <a:t>Gesetzliches Leistungsverweigerungsrecht aufgrund Anzeige der Masseunzuläng-lichkeit steht Abschluss eines Stillhalteabkommens nicht entgegen</a:t>
            </a:r>
          </a:p>
          <a:p>
            <a:pPr lvl="1"/>
            <a:r>
              <a:rPr lang="de-DE" altLang="de-DE" sz="2000" b="1" dirty="0"/>
              <a:t>Kein Stillhalteabkommen der Parteien gem. § 205 BGB geschlossen</a:t>
            </a:r>
          </a:p>
          <a:p>
            <a:pPr lvl="1"/>
            <a:r>
              <a:rPr lang="de-DE" altLang="de-DE" sz="2000" b="1" dirty="0"/>
              <a:t>Voraussetzungen für ein konkludent abgeschlossenes Stillhalteabkommen sind erfüllt</a:t>
            </a:r>
          </a:p>
          <a:p>
            <a:r>
              <a:rPr lang="de-DE" altLang="de-DE" sz="2400" b="1" dirty="0"/>
              <a:t>Altmasseanspruch des RA verjährt</a:t>
            </a:r>
          </a:p>
          <a:p>
            <a:endParaRPr lang="de-DE" altLang="de-DE" sz="2000" b="1" dirty="0"/>
          </a:p>
          <a:p>
            <a:endParaRPr lang="de-DE" altLang="de-DE" sz="2000" b="1" dirty="0"/>
          </a:p>
          <a:p>
            <a:endParaRPr lang="de-DE" altLang="de-DE" sz="2000" b="1" dirty="0"/>
          </a:p>
          <a:p>
            <a:endParaRPr lang="de-DE" altLang="de-DE" sz="2000" b="1" dirty="0"/>
          </a:p>
        </p:txBody>
      </p:sp>
      <p:sp>
        <p:nvSpPr>
          <p:cNvPr id="8909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CFD365F-A1F2-4F58-8E8A-6608BC1645FB}" type="slidenum">
              <a:rPr lang="de-DE" altLang="de-DE" sz="1400"/>
              <a:pPr>
                <a:spcBef>
                  <a:spcPct val="0"/>
                </a:spcBef>
                <a:buClrTx/>
                <a:buSzTx/>
                <a:buFontTx/>
                <a:buNone/>
              </a:pPr>
              <a:t>39</a:t>
            </a:fld>
            <a:endParaRPr lang="de-DE" altLang="de-DE" sz="1400" dirty="0"/>
          </a:p>
        </p:txBody>
      </p:sp>
      <p:sp>
        <p:nvSpPr>
          <p:cNvPr id="89090" name="Titel 1"/>
          <p:cNvSpPr>
            <a:spLocks noGrp="1"/>
          </p:cNvSpPr>
          <p:nvPr>
            <p:ph type="title"/>
          </p:nvPr>
        </p:nvSpPr>
        <p:spPr>
          <a:xfrm>
            <a:off x="609600" y="274637"/>
            <a:ext cx="10972800" cy="1358953"/>
          </a:xfrm>
        </p:spPr>
        <p:txBody>
          <a:bodyPr>
            <a:normAutofit/>
          </a:bodyPr>
          <a:lstStyle/>
          <a:p>
            <a:pPr algn="ctr"/>
            <a:r>
              <a:rPr lang="de-DE" altLang="de-DE" sz="4000" b="1" dirty="0"/>
              <a:t>Verjährung von Altmasseverbindlichkeiten </a:t>
            </a:r>
            <a:r>
              <a:rPr lang="de-DE" altLang="de-DE" b="1" dirty="0"/>
              <a:t>IV</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720339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Inhaltsplatzhalter 2"/>
          <p:cNvSpPr>
            <a:spLocks noGrp="1"/>
          </p:cNvSpPr>
          <p:nvPr>
            <p:ph idx="1"/>
          </p:nvPr>
        </p:nvSpPr>
        <p:spPr>
          <a:xfrm>
            <a:off x="824248" y="2176529"/>
            <a:ext cx="9654840" cy="3955983"/>
          </a:xfrm>
        </p:spPr>
        <p:txBody>
          <a:bodyPr>
            <a:normAutofit/>
          </a:bodyPr>
          <a:lstStyle/>
          <a:p>
            <a:r>
              <a:rPr lang="de-DE" altLang="de-DE" sz="2000" b="1" dirty="0"/>
              <a:t>Vom Insolvenzverwalter zur Darlegung der Zahlungsunfähigkeit des Schuldners gem.  § 17 Abs. 2 Satz 1 InsO aufgestellter, auf Angaben aus der Buchhaltung des Schuldners beruhender Liquiditätsstatus kann seitens des Geschäftsführers </a:t>
            </a:r>
            <a:r>
              <a:rPr lang="de-DE" altLang="de-DE" sz="2000" b="1" dirty="0" smtClean="0"/>
              <a:t>nicht wirksam </a:t>
            </a:r>
            <a:r>
              <a:rPr lang="de-DE" altLang="de-DE" sz="2000" b="1" dirty="0"/>
              <a:t>mit pauschaler Behauptung nicht ordnungsgemäßer Buchhaltung bestritten werden</a:t>
            </a:r>
          </a:p>
          <a:p>
            <a:pPr lvl="1"/>
            <a:r>
              <a:rPr lang="de-DE" altLang="de-DE" sz="1800" b="1" dirty="0"/>
              <a:t>Verantwortlicher Gf hat vielmehr im Einzelnen vorzutragen und ggf. zu beweisen, welche der in den Status eingestellten Verbindlichkeiten trotz entsprechender Verbuchung zu den angegebenen Zeitpunkten nicht fällig und eingefordert gewesen sein sollen</a:t>
            </a:r>
          </a:p>
          <a:p>
            <a:r>
              <a:rPr lang="de-DE" altLang="de-DE" sz="2000" b="1" dirty="0"/>
              <a:t>Im Verhältnis zum Geschäftsführer kann Gesellschaft - und damit auch IV - davon ausgehen, dass die Bücher ein richtiges und vollständiges Bild von allen Geschäftsvor-fällen vermitteln, die im Betrieb angefallen sind </a:t>
            </a:r>
          </a:p>
          <a:p>
            <a:pPr lvl="1"/>
            <a:r>
              <a:rPr lang="de-DE" altLang="de-DE" sz="1800" b="1" dirty="0"/>
              <a:t>Verpflichtung des GF zum substantiierten Bestreiten (vgl. BGH, Urt. v. 19.1.2016 - II ZR 61/15, ZInsO 2016, 707 Rn. 25</a:t>
            </a:r>
            <a:r>
              <a:rPr lang="de-DE" altLang="de-DE" sz="1800" b="1" dirty="0" smtClean="0"/>
              <a:t>)</a:t>
            </a:r>
            <a:endParaRPr lang="de-DE" altLang="de-DE" sz="1800" b="1" dirty="0"/>
          </a:p>
          <a:p>
            <a:pPr lvl="1"/>
            <a:endParaRPr lang="de-DE" altLang="de-DE" sz="1600" b="1" dirty="0"/>
          </a:p>
        </p:txBody>
      </p:sp>
      <p:sp>
        <p:nvSpPr>
          <p:cNvPr id="922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C94FD8F-2F1E-4987-B349-34E008EBE45C}" type="slidenum">
              <a:rPr lang="de-DE" altLang="de-DE" sz="1400"/>
              <a:pPr>
                <a:spcBef>
                  <a:spcPct val="0"/>
                </a:spcBef>
                <a:buClrTx/>
                <a:buSzTx/>
                <a:buFontTx/>
                <a:buNone/>
              </a:pPr>
              <a:t>4</a:t>
            </a:fld>
            <a:endParaRPr lang="de-DE" altLang="de-DE" sz="1400" dirty="0"/>
          </a:p>
        </p:txBody>
      </p:sp>
      <p:sp>
        <p:nvSpPr>
          <p:cNvPr id="9218" name="Titel 1"/>
          <p:cNvSpPr>
            <a:spLocks noGrp="1"/>
          </p:cNvSpPr>
          <p:nvPr>
            <p:ph type="title"/>
          </p:nvPr>
        </p:nvSpPr>
        <p:spPr>
          <a:xfrm>
            <a:off x="609600" y="431514"/>
            <a:ext cx="10972800" cy="1469205"/>
          </a:xfrm>
        </p:spPr>
        <p:txBody>
          <a:bodyPr>
            <a:noAutofit/>
          </a:bodyPr>
          <a:lstStyle/>
          <a:p>
            <a:pPr algn="ctr"/>
            <a:r>
              <a:rPr lang="de-DE" altLang="de-DE" sz="3600" b="1" dirty="0"/>
              <a:t>Feststellung der Zahlungsunfähigkeit: </a:t>
            </a:r>
            <a:br>
              <a:rPr lang="de-DE" altLang="de-DE" sz="3600" b="1" dirty="0"/>
            </a:br>
            <a:r>
              <a:rPr lang="de-DE" altLang="de-DE" sz="3600" b="1" dirty="0"/>
              <a:t>Neues zur Bugwelle  II</a:t>
            </a:r>
            <a:r>
              <a:rPr lang="de-DE" altLang="de-DE" sz="3600" dirty="0"/>
              <a:t> </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5863980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Inhaltsplatzhalter 2"/>
          <p:cNvSpPr>
            <a:spLocks noGrp="1"/>
          </p:cNvSpPr>
          <p:nvPr>
            <p:ph idx="1"/>
          </p:nvPr>
        </p:nvSpPr>
        <p:spPr>
          <a:xfrm>
            <a:off x="609600" y="1787703"/>
            <a:ext cx="10972800" cy="4219589"/>
          </a:xfrm>
        </p:spPr>
        <p:txBody>
          <a:bodyPr>
            <a:normAutofit/>
          </a:bodyPr>
          <a:lstStyle/>
          <a:p>
            <a:r>
              <a:rPr lang="de-DE" altLang="de-DE" sz="2400" b="1" dirty="0"/>
              <a:t>Ein Insolvenzverwalter ist nicht gehindert, Ersatzansprüche des Schuldners wegen verbotener Zahlungen im Rahmen eines Vergleichs an einen Dritten abzutreten (BGH, Urteil v. 14.6.2018 - IX ZR 232/17, </a:t>
            </a:r>
            <a:r>
              <a:rPr lang="de-DE" altLang="de-DE" sz="2400" b="1" dirty="0" err="1"/>
              <a:t>ZInsO</a:t>
            </a:r>
            <a:r>
              <a:rPr lang="de-DE" altLang="de-DE" sz="2400" b="1" dirty="0"/>
              <a:t> 2018, 1795). </a:t>
            </a:r>
            <a:endParaRPr lang="de-DE" altLang="de-DE" sz="2000" b="1" dirty="0"/>
          </a:p>
          <a:p>
            <a:pPr lvl="1"/>
            <a:r>
              <a:rPr lang="de-DE" altLang="de-DE" sz="2000" b="1" dirty="0"/>
              <a:t>SV: IV vergleicht sich mit D in vielfältigen rechtlichen </a:t>
            </a:r>
            <a:r>
              <a:rPr lang="de-DE" altLang="de-DE" sz="2000" b="1" dirty="0" smtClean="0"/>
              <a:t>Auseinandersetzungen</a:t>
            </a:r>
            <a:r>
              <a:rPr lang="de-DE" altLang="de-DE" sz="2000" b="1" dirty="0"/>
              <a:t>. Der Vergleich sieht u.a. die Abtretung von Ansprüchen aus § 64 Satz 1 GmbHG gegen die GF der Schuldnerin vor. Die Abtretung erfolgt mit gesondertem Schreiben. D nimmt die GF auf Zahlung in Anspruch. Die GF erheben Zwischenfeststellungswiderklage mit dem Ziel der Feststellung der Unwirksamkeit der </a:t>
            </a:r>
            <a:r>
              <a:rPr lang="de-DE" altLang="de-DE" sz="2000" b="1" dirty="0" smtClean="0"/>
              <a:t>Abtretung wegen Insolvenzzweckwidrigkeit und Verstoßes gegen § 9b Abs. 1 Satz 1 GmbHG. </a:t>
            </a:r>
          </a:p>
          <a:p>
            <a:pPr lvl="1"/>
            <a:r>
              <a:rPr lang="de-DE" altLang="de-DE" sz="2000" b="1" dirty="0" smtClean="0"/>
              <a:t>Die </a:t>
            </a:r>
            <a:r>
              <a:rPr lang="de-DE" altLang="de-DE" sz="2000" b="1" dirty="0"/>
              <a:t>Klage hatte keinen Erfolg.</a:t>
            </a:r>
          </a:p>
          <a:p>
            <a:r>
              <a:rPr lang="de-DE" altLang="de-DE" sz="2400" b="1" dirty="0"/>
              <a:t>Zwischenfeststellungsklage gem. § 256 Abs. 2 ZPO zulässig.</a:t>
            </a:r>
          </a:p>
          <a:p>
            <a:endParaRPr lang="de-DE" altLang="de-DE" sz="2000" b="1" dirty="0"/>
          </a:p>
          <a:p>
            <a:endParaRPr lang="de-DE" altLang="de-DE" sz="2000" b="1" dirty="0"/>
          </a:p>
          <a:p>
            <a:endParaRPr lang="de-DE" altLang="de-DE" sz="2000" b="1" dirty="0"/>
          </a:p>
          <a:p>
            <a:endParaRPr lang="de-DE" altLang="de-DE" sz="2000" b="1" dirty="0"/>
          </a:p>
        </p:txBody>
      </p:sp>
      <p:sp>
        <p:nvSpPr>
          <p:cNvPr id="8909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CFD365F-A1F2-4F58-8E8A-6608BC1645FB}" type="slidenum">
              <a:rPr lang="de-DE" altLang="de-DE" sz="1400"/>
              <a:pPr>
                <a:spcBef>
                  <a:spcPct val="0"/>
                </a:spcBef>
                <a:buClrTx/>
                <a:buSzTx/>
                <a:buFontTx/>
                <a:buNone/>
              </a:pPr>
              <a:t>40</a:t>
            </a:fld>
            <a:endParaRPr lang="de-DE" altLang="de-DE" sz="1400" dirty="0"/>
          </a:p>
        </p:txBody>
      </p:sp>
      <p:sp>
        <p:nvSpPr>
          <p:cNvPr id="89090" name="Titel 1"/>
          <p:cNvSpPr>
            <a:spLocks noGrp="1"/>
          </p:cNvSpPr>
          <p:nvPr>
            <p:ph type="title"/>
          </p:nvPr>
        </p:nvSpPr>
        <p:spPr>
          <a:xfrm>
            <a:off x="609600" y="274637"/>
            <a:ext cx="10972800" cy="1358953"/>
          </a:xfrm>
        </p:spPr>
        <p:txBody>
          <a:bodyPr>
            <a:normAutofit/>
          </a:bodyPr>
          <a:lstStyle/>
          <a:p>
            <a:pPr algn="ctr"/>
            <a:r>
              <a:rPr lang="de-DE" altLang="de-DE" sz="4000" dirty="0"/>
              <a:t>Wirksamkeit der Abtretung von Ansprüchen nach  § 64 GmbHG </a:t>
            </a:r>
            <a:r>
              <a:rPr lang="de-DE" altLang="de-DE" sz="4000" dirty="0" smtClean="0"/>
              <a:t>I</a:t>
            </a:r>
            <a:endParaRPr lang="de-DE" altLang="de-DE" b="1" dirty="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452216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Inhaltsplatzhalter 2"/>
          <p:cNvSpPr>
            <a:spLocks noGrp="1"/>
          </p:cNvSpPr>
          <p:nvPr>
            <p:ph idx="1"/>
          </p:nvPr>
        </p:nvSpPr>
        <p:spPr>
          <a:xfrm>
            <a:off x="609600" y="1787703"/>
            <a:ext cx="10972800" cy="4219589"/>
          </a:xfrm>
        </p:spPr>
        <p:txBody>
          <a:bodyPr>
            <a:normAutofit lnSpcReduction="10000"/>
          </a:bodyPr>
          <a:lstStyle/>
          <a:p>
            <a:r>
              <a:rPr lang="de-DE" altLang="de-DE" sz="2400" b="1" dirty="0"/>
              <a:t>Abtretungsvereinbarung zustande gekommen jedenfalls durch gesondert vorgenommene Abtretung</a:t>
            </a:r>
            <a:endParaRPr lang="de-DE" altLang="de-DE" sz="2000" b="1" dirty="0"/>
          </a:p>
          <a:p>
            <a:r>
              <a:rPr lang="de-DE" altLang="de-DE" sz="2400" b="1" dirty="0"/>
              <a:t>Abtretung aus revisionsrechtlicher Sicht nicht insolvenzzweckwidrig.</a:t>
            </a:r>
          </a:p>
          <a:p>
            <a:pPr lvl="1"/>
            <a:r>
              <a:rPr lang="de-DE" altLang="de-DE" sz="2000" b="1" dirty="0"/>
              <a:t>Rechtshandlungen des IV können unwirksam sein, wenn sie der gleichmäßigen Befriedigung aller </a:t>
            </a:r>
            <a:r>
              <a:rPr lang="de-DE" altLang="de-DE" sz="2000" b="1" dirty="0" err="1"/>
              <a:t>InsGl</a:t>
            </a:r>
            <a:r>
              <a:rPr lang="de-DE" altLang="de-DE" sz="2000" b="1" dirty="0"/>
              <a:t> klar und eindeutig zuwiderlaufen. Dies muss evident sein. Dem IV muss der Sache nach zumindest grobe Fahrlässigkeit vorzuwerfen sein. Es genügt nicht, dass die Handlung des IV nur unzweckmäßig oder unrichtig ist.</a:t>
            </a:r>
          </a:p>
          <a:p>
            <a:pPr lvl="1"/>
            <a:r>
              <a:rPr lang="de-DE" altLang="de-DE" sz="2000" b="1" dirty="0"/>
              <a:t>Ein Vergleich ist nicht schon deshalb insolvenzzweckwidrig, weil er für die Masse ungünstig ist.</a:t>
            </a:r>
          </a:p>
          <a:p>
            <a:pPr lvl="1"/>
            <a:r>
              <a:rPr lang="de-DE" altLang="de-DE" sz="2000" b="1" dirty="0"/>
              <a:t>Darlegungs- und Beweislast für die Insolvenzzweckwidrigkeit: Die Partei, die sich auf den rechtsvernichtenden Einwand beruft.</a:t>
            </a:r>
          </a:p>
          <a:p>
            <a:pPr lvl="1"/>
            <a:r>
              <a:rPr lang="de-DE" altLang="de-DE" sz="2000" b="1" dirty="0"/>
              <a:t>Abgrenzung zu § 60 InsO, </a:t>
            </a:r>
            <a:r>
              <a:rPr lang="de-DE" altLang="de-DE" sz="2000" b="1" dirty="0" err="1"/>
              <a:t>InsGl</a:t>
            </a:r>
            <a:r>
              <a:rPr lang="de-DE" altLang="de-DE" sz="2000" b="1" dirty="0"/>
              <a:t> wegen Haftung nicht schutzlos.  </a:t>
            </a:r>
          </a:p>
          <a:p>
            <a:pPr lvl="1"/>
            <a:r>
              <a:rPr lang="de-DE" altLang="de-DE" sz="2000" b="1" dirty="0"/>
              <a:t>Keine </a:t>
            </a:r>
            <a:r>
              <a:rPr lang="de-DE" altLang="de-DE" sz="2000" b="1" dirty="0" smtClean="0"/>
              <a:t>Insolvenzzweckwidrigkeit</a:t>
            </a:r>
            <a:r>
              <a:rPr lang="de-DE" altLang="de-DE" sz="2000" b="1" dirty="0"/>
              <a:t>, weil sich der IV keine Beteiligung an der abgetretenen Forderung hat einräumen lassen.</a:t>
            </a:r>
          </a:p>
          <a:p>
            <a:endParaRPr lang="de-DE" altLang="de-DE" sz="2400" b="1" dirty="0"/>
          </a:p>
          <a:p>
            <a:endParaRPr lang="de-DE" altLang="de-DE" sz="2000" b="1" dirty="0"/>
          </a:p>
          <a:p>
            <a:endParaRPr lang="de-DE" altLang="de-DE" sz="2000" b="1" dirty="0"/>
          </a:p>
          <a:p>
            <a:endParaRPr lang="de-DE" altLang="de-DE" sz="2000" b="1" dirty="0"/>
          </a:p>
          <a:p>
            <a:endParaRPr lang="de-DE" altLang="de-DE" sz="2000" b="1" dirty="0"/>
          </a:p>
        </p:txBody>
      </p:sp>
      <p:sp>
        <p:nvSpPr>
          <p:cNvPr id="8909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CFD365F-A1F2-4F58-8E8A-6608BC1645FB}" type="slidenum">
              <a:rPr lang="de-DE" altLang="de-DE" sz="1400"/>
              <a:pPr>
                <a:spcBef>
                  <a:spcPct val="0"/>
                </a:spcBef>
                <a:buClrTx/>
                <a:buSzTx/>
                <a:buFontTx/>
                <a:buNone/>
              </a:pPr>
              <a:t>41</a:t>
            </a:fld>
            <a:endParaRPr lang="de-DE" altLang="de-DE" sz="1400" dirty="0"/>
          </a:p>
        </p:txBody>
      </p:sp>
      <p:sp>
        <p:nvSpPr>
          <p:cNvPr id="89090" name="Titel 1"/>
          <p:cNvSpPr>
            <a:spLocks noGrp="1"/>
          </p:cNvSpPr>
          <p:nvPr>
            <p:ph type="title"/>
          </p:nvPr>
        </p:nvSpPr>
        <p:spPr>
          <a:xfrm>
            <a:off x="609600" y="274637"/>
            <a:ext cx="10972800" cy="1358953"/>
          </a:xfrm>
        </p:spPr>
        <p:txBody>
          <a:bodyPr>
            <a:normAutofit/>
          </a:bodyPr>
          <a:lstStyle/>
          <a:p>
            <a:pPr algn="ctr"/>
            <a:r>
              <a:rPr lang="de-DE" altLang="de-DE" sz="4000" dirty="0"/>
              <a:t>Wirksamkeit der Abtretung von Ansprüchen nach  § 64 GmbHG II</a:t>
            </a:r>
            <a:endParaRPr lang="de-DE" altLang="de-DE" b="1" dirty="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671940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Inhaltsplatzhalter 2"/>
          <p:cNvSpPr>
            <a:spLocks noGrp="1"/>
          </p:cNvSpPr>
          <p:nvPr>
            <p:ph idx="1"/>
          </p:nvPr>
        </p:nvSpPr>
        <p:spPr>
          <a:xfrm>
            <a:off x="609600" y="1787703"/>
            <a:ext cx="10972800" cy="4219589"/>
          </a:xfrm>
        </p:spPr>
        <p:txBody>
          <a:bodyPr>
            <a:normAutofit lnSpcReduction="10000"/>
          </a:bodyPr>
          <a:lstStyle/>
          <a:p>
            <a:r>
              <a:rPr lang="de-DE" altLang="de-DE" sz="2400" b="1" dirty="0"/>
              <a:t>Keine Unwirksamkeit der Abtretung wegen § 9b Abs. 1 Satz 1 GmbHG</a:t>
            </a:r>
          </a:p>
          <a:p>
            <a:pPr lvl="1"/>
            <a:r>
              <a:rPr lang="de-DE" altLang="de-DE" sz="2000" b="1" dirty="0"/>
              <a:t>Allenfalls analoge Anwendung, da unmittelbar nur der Vergleich mit dem Ersatzpflichtigen sowie der wenigstens teilweise Verzicht erfasst sind.</a:t>
            </a:r>
          </a:p>
          <a:p>
            <a:pPr lvl="1"/>
            <a:r>
              <a:rPr lang="de-DE" altLang="de-DE" sz="2000" b="1" dirty="0"/>
              <a:t>Analoge Anwendung bleibt offen, weil § 9b Abs. 1 Satz 1 GmbHG nicht für den Insolvenzverwalter gilt (ganz herrschenden Meinung im Schrifttum, Gegenteiliges lässt sich weder aus dem Wortlaut, der Systematik oder dem Sinn und Zweck der Vorschrift ableiten).</a:t>
            </a:r>
          </a:p>
          <a:p>
            <a:endParaRPr lang="de-DE" altLang="de-DE" sz="2400" b="1" dirty="0"/>
          </a:p>
          <a:p>
            <a:r>
              <a:rPr lang="de-DE" altLang="de-DE" sz="2000" b="1" dirty="0" smtClean="0"/>
              <a:t>Text § 9b Abs. 1 GmbHG</a:t>
            </a:r>
          </a:p>
          <a:p>
            <a:r>
              <a:rPr lang="de-DE" sz="2000" b="1" dirty="0"/>
              <a:t>(1) </a:t>
            </a:r>
            <a:r>
              <a:rPr lang="de-DE" sz="2000" b="1" i="1" dirty="0"/>
              <a:t>1</a:t>
            </a:r>
            <a:r>
              <a:rPr lang="de-DE" sz="2000" b="1" dirty="0"/>
              <a:t>Ein Verzicht der Gesellschaft auf Ersatzansprüche nach § 9a oder ein Vergleich der Gesellschaft über diese Ansprüche ist unwirksam, soweit der Ersatz zur Befriedigung der Gläubiger der Gesellschaft erforderlich ist. </a:t>
            </a:r>
            <a:r>
              <a:rPr lang="de-DE" sz="2000" b="1" i="1" dirty="0"/>
              <a:t>2</a:t>
            </a:r>
            <a:r>
              <a:rPr lang="de-DE" sz="2000" b="1" dirty="0"/>
              <a:t>Dies gilt nicht, wenn der Ersatzpflichtige zahlungsunfähig ist und sich zur Abwendung des Insolvenzverfahrens mit seinen Gläubigern vergleicht oder wenn die Ersatzpflicht in einem Insolvenzplan geregelt wird.</a:t>
            </a:r>
            <a:endParaRPr lang="de-DE" altLang="de-DE" sz="2000" b="1" dirty="0"/>
          </a:p>
          <a:p>
            <a:endParaRPr lang="de-DE" altLang="de-DE" sz="2000" b="1" dirty="0"/>
          </a:p>
          <a:p>
            <a:endParaRPr lang="de-DE" altLang="de-DE" sz="2000" b="1" dirty="0"/>
          </a:p>
          <a:p>
            <a:endParaRPr lang="de-DE" altLang="de-DE" sz="2000" b="1" dirty="0"/>
          </a:p>
        </p:txBody>
      </p:sp>
      <p:sp>
        <p:nvSpPr>
          <p:cNvPr id="8909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CFD365F-A1F2-4F58-8E8A-6608BC1645FB}" type="slidenum">
              <a:rPr lang="de-DE" altLang="de-DE" sz="1400"/>
              <a:pPr>
                <a:spcBef>
                  <a:spcPct val="0"/>
                </a:spcBef>
                <a:buClrTx/>
                <a:buSzTx/>
                <a:buFontTx/>
                <a:buNone/>
              </a:pPr>
              <a:t>42</a:t>
            </a:fld>
            <a:endParaRPr lang="de-DE" altLang="de-DE" sz="1400" dirty="0"/>
          </a:p>
        </p:txBody>
      </p:sp>
      <p:sp>
        <p:nvSpPr>
          <p:cNvPr id="89090" name="Titel 1"/>
          <p:cNvSpPr>
            <a:spLocks noGrp="1"/>
          </p:cNvSpPr>
          <p:nvPr>
            <p:ph type="title"/>
          </p:nvPr>
        </p:nvSpPr>
        <p:spPr>
          <a:xfrm>
            <a:off x="609600" y="274637"/>
            <a:ext cx="10972800" cy="1358953"/>
          </a:xfrm>
        </p:spPr>
        <p:txBody>
          <a:bodyPr>
            <a:normAutofit/>
          </a:bodyPr>
          <a:lstStyle/>
          <a:p>
            <a:pPr algn="ctr"/>
            <a:r>
              <a:rPr lang="de-DE" altLang="de-DE" sz="4000" dirty="0"/>
              <a:t>Wirksamkeit der Abtretung von Ansprüchen nach  § 64 GmbHG III</a:t>
            </a:r>
            <a:endParaRPr lang="de-DE" altLang="de-DE" b="1" dirty="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2518773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Inhaltsplatzhalter 2"/>
          <p:cNvSpPr>
            <a:spLocks noGrp="1"/>
          </p:cNvSpPr>
          <p:nvPr>
            <p:ph idx="1"/>
          </p:nvPr>
        </p:nvSpPr>
        <p:spPr>
          <a:xfrm>
            <a:off x="680320" y="2336873"/>
            <a:ext cx="10049135" cy="3599316"/>
          </a:xfrm>
        </p:spPr>
        <p:txBody>
          <a:bodyPr/>
          <a:lstStyle/>
          <a:p>
            <a:r>
              <a:rPr lang="de-DE" altLang="de-DE" sz="2000" b="1" dirty="0">
                <a:effectLst/>
              </a:rPr>
              <a:t>BGH, Beschl. v. 26.4.2018 – IX ZB 49/17, </a:t>
            </a:r>
            <a:r>
              <a:rPr lang="de-DE" altLang="de-DE" sz="2000" b="1" smtClean="0">
                <a:effectLst/>
              </a:rPr>
              <a:t>ZInsO </a:t>
            </a:r>
            <a:r>
              <a:rPr lang="de-DE" altLang="de-DE" sz="2000" b="1" dirty="0">
                <a:effectLst/>
              </a:rPr>
              <a:t>2018, </a:t>
            </a:r>
            <a:r>
              <a:rPr lang="de-DE" altLang="de-DE" sz="2000" b="1" dirty="0" smtClean="0">
                <a:effectLst/>
              </a:rPr>
              <a:t>1404</a:t>
            </a:r>
            <a:endParaRPr lang="de-DE" altLang="de-DE" sz="2000" b="1" dirty="0">
              <a:effectLst/>
            </a:endParaRPr>
          </a:p>
          <a:p>
            <a:r>
              <a:rPr lang="de-DE" sz="2000" b="1" dirty="0">
                <a:effectLst/>
              </a:rPr>
              <a:t>1. Ein wesentlicher Verfahrensverstoß liegt vor, wenn es sich um einen Mangel handelt, der Einfluss auf die Annahme des Insolvenzplans gehabt haben kann. Es muss nicht feststehen, sondern lediglich ernsthaft in Betracht kommen, dass der Mangel tatsächlich Einfluss auf die Annahme des Plans hatte.</a:t>
            </a:r>
          </a:p>
          <a:p>
            <a:r>
              <a:rPr lang="de-DE" sz="2000" b="1" dirty="0">
                <a:effectLst/>
              </a:rPr>
              <a:t>2. Ein Insolvenzplan kann dem Insolvenzverwalter nicht die Befugnis verleihen, nach rechtskräftiger Bestätigung des Insolvenzplans und Verfahrensaufhebung eine Insolvenzanfechtungsklage zu erheben.</a:t>
            </a:r>
          </a:p>
          <a:p>
            <a:r>
              <a:rPr lang="de-DE" sz="2000" b="1" dirty="0">
                <a:effectLst/>
              </a:rPr>
              <a:t>3. Ein Insolvenzplan kann nicht vorsehen, dass ein anwaltlicher Treuhänder nach Verfahrensaufhebung eine Masseforderung zum Zwecke einer Nachtragsverteilung zugunsten der Gläubigergesamtheit einzieht.</a:t>
            </a:r>
            <a:endParaRPr lang="de-DE" altLang="de-DE" sz="2000" b="1" dirty="0">
              <a:effectLst/>
            </a:endParaRPr>
          </a:p>
          <a:p>
            <a:endParaRPr lang="de-DE" altLang="de-DE" sz="2000" b="1" dirty="0"/>
          </a:p>
          <a:p>
            <a:endParaRPr lang="de-DE" altLang="de-DE" sz="2000" b="1" dirty="0"/>
          </a:p>
          <a:p>
            <a:endParaRPr lang="de-DE" altLang="de-DE" sz="2000" b="1" dirty="0"/>
          </a:p>
        </p:txBody>
      </p:sp>
      <p:sp>
        <p:nvSpPr>
          <p:cNvPr id="10343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2746C6B-5A1E-44E5-84E8-7B328AB63502}" type="slidenum">
              <a:rPr lang="de-DE" altLang="de-DE" sz="1400"/>
              <a:pPr>
                <a:spcBef>
                  <a:spcPct val="0"/>
                </a:spcBef>
                <a:buClrTx/>
                <a:buSzTx/>
                <a:buFontTx/>
                <a:buNone/>
              </a:pPr>
              <a:t>43</a:t>
            </a:fld>
            <a:endParaRPr lang="de-DE" altLang="de-DE" sz="1400" dirty="0"/>
          </a:p>
        </p:txBody>
      </p:sp>
      <p:sp>
        <p:nvSpPr>
          <p:cNvPr id="103426" name="Titel 1"/>
          <p:cNvSpPr>
            <a:spLocks noGrp="1"/>
          </p:cNvSpPr>
          <p:nvPr>
            <p:ph type="title"/>
          </p:nvPr>
        </p:nvSpPr>
        <p:spPr>
          <a:xfrm>
            <a:off x="824249" y="557213"/>
            <a:ext cx="9643728" cy="1414536"/>
          </a:xfrm>
        </p:spPr>
        <p:txBody>
          <a:bodyPr/>
          <a:lstStyle/>
          <a:p>
            <a:pPr algn="ctr"/>
            <a:r>
              <a:rPr lang="de-DE" altLang="de-DE" b="1" dirty="0"/>
              <a:t>Insolvenzplan – Feststellung eines wesentlichen Verfahrensverstoßes 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5798751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Inhaltsplatzhalter 2"/>
          <p:cNvSpPr>
            <a:spLocks noGrp="1"/>
          </p:cNvSpPr>
          <p:nvPr>
            <p:ph idx="1"/>
          </p:nvPr>
        </p:nvSpPr>
        <p:spPr>
          <a:xfrm>
            <a:off x="680320" y="2336873"/>
            <a:ext cx="10049135" cy="3599316"/>
          </a:xfrm>
        </p:spPr>
        <p:txBody>
          <a:bodyPr/>
          <a:lstStyle/>
          <a:p>
            <a:r>
              <a:rPr lang="de-DE" sz="2000" b="1" dirty="0">
                <a:effectLst/>
              </a:rPr>
              <a:t>4. Der darstellende Teil des Insolvenzplans leidet an einem erheblichen Mangel, wenn die Vergleichsrechnung mit mehreren Fehlern behaftet ist, die für die Gläubigerbefriedigung von Bedeutung sind.</a:t>
            </a:r>
          </a:p>
          <a:p>
            <a:r>
              <a:rPr lang="de-DE" sz="2000" b="1" dirty="0">
                <a:effectLst/>
              </a:rPr>
              <a:t>5. Ein Insolvenzplan entbehrt möglicherweise der erforderlichen Klarheit und Widerspruchsfreiheit, wenn zwar eine feste Insolvenzquote bestimmt wird, ihre Fälligkeit aber von aufschiebenden Bedingungen abhängt, die tatsächlich nicht eintreten können und die gebotene Vollstreckungsfähigkeit in Frage stellen.</a:t>
            </a:r>
            <a:endParaRPr lang="de-DE" altLang="de-DE" sz="2000" b="1" dirty="0">
              <a:effectLst/>
            </a:endParaRPr>
          </a:p>
          <a:p>
            <a:endParaRPr lang="de-DE" altLang="de-DE" sz="2000" b="1" dirty="0"/>
          </a:p>
          <a:p>
            <a:endParaRPr lang="de-DE" altLang="de-DE" sz="2000" b="1" dirty="0"/>
          </a:p>
        </p:txBody>
      </p:sp>
      <p:sp>
        <p:nvSpPr>
          <p:cNvPr id="10343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2746C6B-5A1E-44E5-84E8-7B328AB63502}" type="slidenum">
              <a:rPr lang="de-DE" altLang="de-DE" sz="1400"/>
              <a:pPr>
                <a:spcBef>
                  <a:spcPct val="0"/>
                </a:spcBef>
                <a:buClrTx/>
                <a:buSzTx/>
                <a:buFontTx/>
                <a:buNone/>
              </a:pPr>
              <a:t>44</a:t>
            </a:fld>
            <a:endParaRPr lang="de-DE" altLang="de-DE" sz="1400" dirty="0"/>
          </a:p>
        </p:txBody>
      </p:sp>
      <p:sp>
        <p:nvSpPr>
          <p:cNvPr id="103426" name="Titel 1"/>
          <p:cNvSpPr>
            <a:spLocks noGrp="1"/>
          </p:cNvSpPr>
          <p:nvPr>
            <p:ph type="title"/>
          </p:nvPr>
        </p:nvSpPr>
        <p:spPr>
          <a:xfrm>
            <a:off x="824249" y="557213"/>
            <a:ext cx="9643728" cy="1414536"/>
          </a:xfrm>
        </p:spPr>
        <p:txBody>
          <a:bodyPr/>
          <a:lstStyle/>
          <a:p>
            <a:pPr algn="ctr"/>
            <a:r>
              <a:rPr lang="de-DE" altLang="de-DE" b="1" dirty="0"/>
              <a:t>Insolvenzplan – Feststellung eines wesentlichen Verfahrensverstoßes 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6376761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Inhaltsplatzhalter 2"/>
          <p:cNvSpPr>
            <a:spLocks noGrp="1"/>
          </p:cNvSpPr>
          <p:nvPr>
            <p:ph idx="1"/>
          </p:nvPr>
        </p:nvSpPr>
        <p:spPr>
          <a:xfrm>
            <a:off x="680320" y="2336873"/>
            <a:ext cx="10049135" cy="3599316"/>
          </a:xfrm>
        </p:spPr>
        <p:txBody>
          <a:bodyPr/>
          <a:lstStyle/>
          <a:p>
            <a:r>
              <a:rPr lang="de-DE" altLang="de-DE" sz="2400" b="1" dirty="0"/>
              <a:t>Verleihung der Befugnis, nach rechtskräftiger Bestätigung Anfechtungs-klagen zu erheben, unzulässig</a:t>
            </a:r>
          </a:p>
          <a:p>
            <a:r>
              <a:rPr lang="de-DE" altLang="de-DE" sz="2400" b="1" dirty="0"/>
              <a:t>Beauftragung eines Treuhänders, nach Aufhebung Forderungen des Schuldners einzuklagen und einer Nachtragsverteilung zuzuführen, unzulässig</a:t>
            </a:r>
          </a:p>
          <a:p>
            <a:r>
              <a:rPr lang="de-DE" altLang="de-DE" sz="2400" b="1" dirty="0"/>
              <a:t>Erheblicher Mangel bei fehlerhafter Vergleichsrechnung, die für die Gläubigerbefriedigung von Bedeutung</a:t>
            </a:r>
          </a:p>
          <a:p>
            <a:r>
              <a:rPr lang="de-DE" altLang="de-DE" sz="2400" b="1" dirty="0"/>
              <a:t>Vollstreckungsfähigkeit zweifelhaft</a:t>
            </a:r>
            <a:r>
              <a:rPr lang="de-DE" altLang="de-DE" sz="2400" b="1"/>
              <a:t>, wenn der </a:t>
            </a:r>
            <a:r>
              <a:rPr lang="de-DE" altLang="de-DE" sz="2400" b="1" dirty="0"/>
              <a:t>Plan </a:t>
            </a:r>
            <a:r>
              <a:rPr lang="de-DE" altLang="de-DE" sz="2400" b="1"/>
              <a:t>feste Insolvenzquoten </a:t>
            </a:r>
            <a:r>
              <a:rPr lang="de-DE" altLang="de-DE" sz="2400" b="1" dirty="0"/>
              <a:t>bestimmt, die tatsächlich unerreichbar sein könnte </a:t>
            </a:r>
          </a:p>
          <a:p>
            <a:endParaRPr lang="de-DE" altLang="de-DE" sz="2000" b="1" dirty="0"/>
          </a:p>
          <a:p>
            <a:endParaRPr lang="de-DE" altLang="de-DE" sz="2000" b="1" dirty="0"/>
          </a:p>
          <a:p>
            <a:endParaRPr lang="de-DE" altLang="de-DE" sz="2000" b="1" dirty="0"/>
          </a:p>
        </p:txBody>
      </p:sp>
      <p:sp>
        <p:nvSpPr>
          <p:cNvPr id="10343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2746C6B-5A1E-44E5-84E8-7B328AB63502}" type="slidenum">
              <a:rPr lang="de-DE" altLang="de-DE" sz="1400"/>
              <a:pPr>
                <a:spcBef>
                  <a:spcPct val="0"/>
                </a:spcBef>
                <a:buClrTx/>
                <a:buSzTx/>
                <a:buFontTx/>
                <a:buNone/>
              </a:pPr>
              <a:t>45</a:t>
            </a:fld>
            <a:endParaRPr lang="de-DE" altLang="de-DE" sz="1400" dirty="0"/>
          </a:p>
        </p:txBody>
      </p:sp>
      <p:sp>
        <p:nvSpPr>
          <p:cNvPr id="103426" name="Titel 1"/>
          <p:cNvSpPr>
            <a:spLocks noGrp="1"/>
          </p:cNvSpPr>
          <p:nvPr>
            <p:ph type="title"/>
          </p:nvPr>
        </p:nvSpPr>
        <p:spPr>
          <a:xfrm>
            <a:off x="824249" y="557213"/>
            <a:ext cx="9643728" cy="1414536"/>
          </a:xfrm>
        </p:spPr>
        <p:txBody>
          <a:bodyPr/>
          <a:lstStyle/>
          <a:p>
            <a:pPr algn="ctr"/>
            <a:r>
              <a:rPr lang="de-DE" altLang="de-DE" b="1" dirty="0"/>
              <a:t>Insolvenzplan – Feststellung eines wesentlichen Verfahrensverstoßes III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068736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Inhaltsplatzhalter 2"/>
          <p:cNvSpPr>
            <a:spLocks noGrp="1"/>
          </p:cNvSpPr>
          <p:nvPr>
            <p:ph idx="1"/>
          </p:nvPr>
        </p:nvSpPr>
        <p:spPr/>
        <p:txBody>
          <a:bodyPr/>
          <a:lstStyle/>
          <a:p>
            <a:r>
              <a:rPr lang="de-DE" altLang="de-DE" sz="2400" b="1" dirty="0"/>
              <a:t>Setzt das Insolvenzgericht die Vergütung und die zu erstattenden Auslagen des Insolvenzverwalters fest, ist dieser Beschluss selbst und von anderen Beschlüssen getrennt öffentlich bekannt zu machen (BGH, Beschl. v. 14.12.2017 – IX ZB 65/16, ZInsO 2018, 135)</a:t>
            </a:r>
          </a:p>
          <a:p>
            <a:pPr lvl="1"/>
            <a:r>
              <a:rPr lang="de-DE" altLang="de-DE" sz="2000" b="1" dirty="0"/>
              <a:t>Auszugsweise Veröffentlichung darf nicht zu Verkürzung der Rechtsschutzmöglichkeiten der Beteiligten in unzumutbarer Weise führen</a:t>
            </a:r>
          </a:p>
          <a:p>
            <a:pPr lvl="2"/>
            <a:r>
              <a:rPr lang="de-DE" altLang="de-DE" b="1" dirty="0"/>
              <a:t>Zutreffende Bezeichnung und Mitteilung des wesentlichen Inhalts der getroffenen Entscheidung in der öffentlichen Bekanntmachung unabdingbare Voraussetzung</a:t>
            </a:r>
          </a:p>
          <a:p>
            <a:pPr lvl="2"/>
            <a:r>
              <a:rPr lang="de-DE" altLang="de-DE" b="1" dirty="0"/>
              <a:t>Möglichst klare und eindeutige öffentliche Bekanntmachung die Zweifel über Art, Inhalt und Tragweite der veröffentlichten Entscheidung von vornherein und soweit als möglich ausschließt</a:t>
            </a:r>
          </a:p>
          <a:p>
            <a:pPr lvl="1"/>
            <a:endParaRPr lang="de-DE" altLang="de-DE" sz="1800" b="1" dirty="0"/>
          </a:p>
          <a:p>
            <a:endParaRPr lang="de-DE" altLang="de-DE" sz="2000" b="1" dirty="0"/>
          </a:p>
        </p:txBody>
      </p:sp>
      <p:sp>
        <p:nvSpPr>
          <p:cNvPr id="9626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8AC348C-AAC3-4124-BF5A-040B48746585}" type="slidenum">
              <a:rPr lang="de-DE" altLang="de-DE" sz="1400"/>
              <a:pPr>
                <a:spcBef>
                  <a:spcPct val="0"/>
                </a:spcBef>
                <a:buClrTx/>
                <a:buSzTx/>
                <a:buFontTx/>
                <a:buNone/>
              </a:pPr>
              <a:t>46</a:t>
            </a:fld>
            <a:endParaRPr lang="de-DE" altLang="de-DE" sz="1400" dirty="0"/>
          </a:p>
        </p:txBody>
      </p:sp>
      <p:sp>
        <p:nvSpPr>
          <p:cNvPr id="96258" name="Titel 1"/>
          <p:cNvSpPr>
            <a:spLocks noGrp="1"/>
          </p:cNvSpPr>
          <p:nvPr>
            <p:ph type="title"/>
          </p:nvPr>
        </p:nvSpPr>
        <p:spPr/>
        <p:txBody>
          <a:bodyPr/>
          <a:lstStyle/>
          <a:p>
            <a:pPr algn="ctr"/>
            <a:r>
              <a:rPr lang="de-DE" altLang="de-DE" sz="4000" b="1" dirty="0"/>
              <a:t>Zustellung des Vergütungsbeschlusses  I</a:t>
            </a:r>
            <a:endParaRPr lang="de-DE" altLang="de-DE" sz="4000" dirty="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5005102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Inhaltsplatzhalter 2"/>
          <p:cNvSpPr>
            <a:spLocks noGrp="1"/>
          </p:cNvSpPr>
          <p:nvPr>
            <p:ph idx="1"/>
          </p:nvPr>
        </p:nvSpPr>
        <p:spPr>
          <a:xfrm>
            <a:off x="609600" y="1661375"/>
            <a:ext cx="10972800" cy="4345917"/>
          </a:xfrm>
        </p:spPr>
        <p:txBody>
          <a:bodyPr/>
          <a:lstStyle/>
          <a:p>
            <a:r>
              <a:rPr lang="de-DE" altLang="de-DE" sz="2400" b="1" dirty="0"/>
              <a:t>Festgesetzten Beträge, die bei einem Beschluss über die Vergütung des Insolvenz-verwalters nicht zu veröffentlichen sind, umfassen nur die Beträge der festgesetz-ten Vergütung und der festgesetzten Auslagen sowie gegebenenfalls die Beträge der hierauf entfallenden Umsatzsteuer und der in Abzug gebrachten Vorschüsse</a:t>
            </a:r>
          </a:p>
          <a:p>
            <a:pPr lvl="1"/>
            <a:r>
              <a:rPr lang="de-DE" altLang="de-DE" sz="2000" b="1" dirty="0"/>
              <a:t>Grundsätzlich muss vollständiger Text des Beschlusses selbst öffentlich bekannt gemacht werden</a:t>
            </a:r>
          </a:p>
          <a:p>
            <a:pPr lvl="1"/>
            <a:r>
              <a:rPr lang="de-DE" altLang="de-DE" sz="2000" b="1" dirty="0"/>
              <a:t>Gilt sowohl für Beschlusstenor als auch für Gründe des Beschlusses  </a:t>
            </a:r>
          </a:p>
          <a:p>
            <a:pPr lvl="2"/>
            <a:r>
              <a:rPr lang="de-DE" altLang="de-DE" sz="1800" b="1" dirty="0"/>
              <a:t>Aus § 9 Abs. 1 InsO folgt nichts anderes</a:t>
            </a:r>
          </a:p>
          <a:p>
            <a:pPr lvl="1"/>
            <a:r>
              <a:rPr lang="de-DE" altLang="de-DE" sz="2000" b="1" dirty="0"/>
              <a:t>Unzulässig, nur einen Hinweis öffentlich bekanntzumachen, ein Beschluss sei ergangen</a:t>
            </a:r>
          </a:p>
          <a:p>
            <a:endParaRPr lang="de-DE" altLang="de-DE" sz="2000" b="1" dirty="0"/>
          </a:p>
          <a:p>
            <a:endParaRPr lang="de-DE" altLang="de-DE" sz="2000" b="1" dirty="0"/>
          </a:p>
          <a:p>
            <a:endParaRPr lang="de-DE" altLang="de-DE" sz="2000" b="1" dirty="0"/>
          </a:p>
          <a:p>
            <a:endParaRPr lang="de-DE" altLang="de-DE" sz="2000" b="1" dirty="0"/>
          </a:p>
        </p:txBody>
      </p:sp>
      <p:sp>
        <p:nvSpPr>
          <p:cNvPr id="9728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7D9ABC6-1DFD-44CA-BBA9-9E0ABB7CEAAE}" type="slidenum">
              <a:rPr lang="de-DE" altLang="de-DE" sz="1400"/>
              <a:pPr>
                <a:spcBef>
                  <a:spcPct val="0"/>
                </a:spcBef>
                <a:buClrTx/>
                <a:buSzTx/>
                <a:buFontTx/>
                <a:buNone/>
              </a:pPr>
              <a:t>47</a:t>
            </a:fld>
            <a:endParaRPr lang="de-DE" altLang="de-DE" sz="1400" dirty="0"/>
          </a:p>
        </p:txBody>
      </p:sp>
      <p:sp>
        <p:nvSpPr>
          <p:cNvPr id="97282" name="Titel 1"/>
          <p:cNvSpPr>
            <a:spLocks noGrp="1"/>
          </p:cNvSpPr>
          <p:nvPr>
            <p:ph type="title"/>
          </p:nvPr>
        </p:nvSpPr>
        <p:spPr/>
        <p:txBody>
          <a:bodyPr>
            <a:normAutofit/>
          </a:bodyPr>
          <a:lstStyle/>
          <a:p>
            <a:pPr algn="ctr"/>
            <a:r>
              <a:rPr lang="de-DE" altLang="de-DE" sz="4000" b="1" dirty="0"/>
              <a:t>Zustellung des Vergütungsbeschlusses  II</a:t>
            </a:r>
            <a:endParaRPr lang="de-DE" altLang="de-DE" sz="4000" dirty="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4029095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Inhaltsplatzhalter 2"/>
          <p:cNvSpPr>
            <a:spLocks noGrp="1"/>
          </p:cNvSpPr>
          <p:nvPr>
            <p:ph idx="1"/>
          </p:nvPr>
        </p:nvSpPr>
        <p:spPr/>
        <p:txBody>
          <a:bodyPr>
            <a:normAutofit/>
          </a:bodyPr>
          <a:lstStyle/>
          <a:p>
            <a:r>
              <a:rPr lang="de-DE" altLang="de-DE" sz="2400" b="1" dirty="0"/>
              <a:t>Öffentliche Bekanntmachung eines Beschlusses nur wirksam, wenn Beschlusstenor und die für das Verständnis der Entscheidung maßgeblichen Teile der Beschlussgründe selbst veröffentlicht werden</a:t>
            </a:r>
          </a:p>
          <a:p>
            <a:pPr lvl="1"/>
            <a:r>
              <a:rPr lang="de-DE" altLang="de-DE" sz="2000" b="1" dirty="0"/>
              <a:t>§ 64 Abs. 2 Satz 2 InsO steht gesetzlicher Anordnung bei der öffentlichen Bekanntmachung des Beschlusses über die Festsetzung der Vergütung unter www.insolvenzbekanntmachungen.de nicht entgegen</a:t>
            </a:r>
          </a:p>
          <a:p>
            <a:pPr lvl="1"/>
            <a:r>
              <a:rPr lang="de-DE" altLang="de-DE" sz="2000" b="1" dirty="0"/>
              <a:t>§ 64 betrifft nur die vom Insolvenzgericht im Vergütungsbeschluss festgesetzten Beträge, also die festgesetzte Vergütung und die festgesetzten Auslagen</a:t>
            </a:r>
          </a:p>
          <a:p>
            <a:pPr lvl="1"/>
            <a:r>
              <a:rPr lang="de-DE" altLang="de-DE" sz="2000" b="1" dirty="0"/>
              <a:t>Ausreichend: Abschrift des Beschlusses, welche die Beträge nicht enthält - entsprechend Anonymisierung von Entscheidungen</a:t>
            </a:r>
          </a:p>
          <a:p>
            <a:pPr lvl="1"/>
            <a:r>
              <a:rPr lang="de-DE" altLang="de-DE" sz="2000" b="1" dirty="0"/>
              <a:t>Keine Möglichkeit, die Bekanntmachung eines Beschlusses durch die Bekanntmachung eines anderen Textes über den Beschluss - etwa die Nachricht, dass eine Entscheidung ergangen sei - zu ersetzen  </a:t>
            </a:r>
          </a:p>
          <a:p>
            <a:endParaRPr lang="de-DE" altLang="de-DE" sz="2000" b="1" dirty="0"/>
          </a:p>
        </p:txBody>
      </p:sp>
      <p:sp>
        <p:nvSpPr>
          <p:cNvPr id="9831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B27739E-864A-427A-A57C-EBA758AEFDBD}" type="slidenum">
              <a:rPr lang="de-DE" altLang="de-DE" sz="1400"/>
              <a:pPr>
                <a:spcBef>
                  <a:spcPct val="0"/>
                </a:spcBef>
                <a:buClrTx/>
                <a:buSzTx/>
                <a:buFontTx/>
                <a:buNone/>
              </a:pPr>
              <a:t>48</a:t>
            </a:fld>
            <a:endParaRPr lang="de-DE" altLang="de-DE" sz="1400" dirty="0"/>
          </a:p>
        </p:txBody>
      </p:sp>
      <p:sp>
        <p:nvSpPr>
          <p:cNvPr id="98306" name="Titel 1"/>
          <p:cNvSpPr>
            <a:spLocks noGrp="1"/>
          </p:cNvSpPr>
          <p:nvPr>
            <p:ph type="title"/>
          </p:nvPr>
        </p:nvSpPr>
        <p:spPr/>
        <p:txBody>
          <a:bodyPr>
            <a:normAutofit/>
          </a:bodyPr>
          <a:lstStyle/>
          <a:p>
            <a:pPr algn="ctr"/>
            <a:r>
              <a:rPr lang="de-DE" altLang="de-DE" sz="4000" b="1" dirty="0"/>
              <a:t>Zustellung des Vergütungsbeschlusses  III</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5417703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Inhaltsplatzhalter 2"/>
          <p:cNvSpPr>
            <a:spLocks noGrp="1"/>
          </p:cNvSpPr>
          <p:nvPr>
            <p:ph idx="1"/>
          </p:nvPr>
        </p:nvSpPr>
        <p:spPr/>
        <p:txBody>
          <a:bodyPr>
            <a:normAutofit/>
          </a:bodyPr>
          <a:lstStyle/>
          <a:p>
            <a:r>
              <a:rPr lang="de-DE" altLang="de-DE" sz="2400" b="1" dirty="0"/>
              <a:t>Zur Verwirkung des Beschwerderechts bei einem Beschluss über die Festsetzung der Vergütung des Insolvenzverwalters</a:t>
            </a:r>
          </a:p>
          <a:p>
            <a:pPr lvl="1"/>
            <a:r>
              <a:rPr lang="de-DE" altLang="de-DE" sz="2000" b="1" dirty="0"/>
              <a:t>Kein Beginn die Beschwerdefrist entsprechend § 569 Abs. 1 Satz 2 HS 2 ZPO mit Ablauf von 5 Monaten nach Erlass der Entscheidung zum Nachteil Beteiligter, denen Entscheidung nicht individuell mitgeteilt worden ist, wenn öffentliche Bekanntmachung fehlerhaft ist und keine Zustellungswirkung gem. § 9 Abs. 3 InsO hat</a:t>
            </a:r>
          </a:p>
          <a:p>
            <a:pPr lvl="1"/>
            <a:r>
              <a:rPr lang="de-DE" altLang="de-DE" sz="2000" b="1" dirty="0"/>
              <a:t>Für Verwirkung erforderliches Umstandsmoment im Regelfall erfüllt, wenn Schlussverteilung stattgefunden hat und Aufhebung des Insolvenzverfahrens öffentlich bekannt gemacht worden ist, weil Gläubiger klar sein muss, dass auch eine Vergütung für den Insolvenzverwalter festgesetzt worden ist</a:t>
            </a:r>
          </a:p>
          <a:p>
            <a:pPr lvl="1"/>
            <a:r>
              <a:rPr lang="de-DE" altLang="de-DE" sz="2000" b="1" dirty="0"/>
              <a:t>Als Zeitmoment ausreichend, wenn in Anlehnung an § 569 Abs. 1 Satz 2 HS 2 </a:t>
            </a:r>
            <a:r>
              <a:rPr lang="de-DE" altLang="de-DE" sz="2000" b="1"/>
              <a:t>ZPO fünf </a:t>
            </a:r>
            <a:r>
              <a:rPr lang="de-DE" altLang="de-DE" sz="2000" b="1" dirty="0"/>
              <a:t>Monate seit der öffentlichen Bekanntmachung der Aufhebung des Insolvenzverfahrens vergangen sind</a:t>
            </a:r>
          </a:p>
        </p:txBody>
      </p:sp>
      <p:sp>
        <p:nvSpPr>
          <p:cNvPr id="9933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713106B-0FAB-4AED-AC8C-957A958E44F8}" type="slidenum">
              <a:rPr lang="de-DE" altLang="de-DE" sz="1400"/>
              <a:pPr>
                <a:spcBef>
                  <a:spcPct val="0"/>
                </a:spcBef>
                <a:buClrTx/>
                <a:buSzTx/>
                <a:buFontTx/>
                <a:buNone/>
              </a:pPr>
              <a:t>49</a:t>
            </a:fld>
            <a:endParaRPr lang="de-DE" altLang="de-DE" sz="1400" dirty="0"/>
          </a:p>
        </p:txBody>
      </p:sp>
      <p:sp>
        <p:nvSpPr>
          <p:cNvPr id="99330" name="Titel 1"/>
          <p:cNvSpPr>
            <a:spLocks noGrp="1"/>
          </p:cNvSpPr>
          <p:nvPr>
            <p:ph type="title"/>
          </p:nvPr>
        </p:nvSpPr>
        <p:spPr/>
        <p:txBody>
          <a:bodyPr>
            <a:normAutofit/>
          </a:bodyPr>
          <a:lstStyle/>
          <a:p>
            <a:pPr algn="ctr"/>
            <a:r>
              <a:rPr lang="de-DE" altLang="de-DE" sz="4000" b="1" dirty="0"/>
              <a:t>Zustellung des Vergütungsbeschlusses  IV</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260672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Inhaltsplatzhalter 2"/>
          <p:cNvSpPr>
            <a:spLocks noGrp="1"/>
          </p:cNvSpPr>
          <p:nvPr>
            <p:ph idx="1"/>
          </p:nvPr>
        </p:nvSpPr>
        <p:spPr/>
        <p:txBody>
          <a:bodyPr>
            <a:normAutofit/>
          </a:bodyPr>
          <a:lstStyle/>
          <a:p>
            <a:r>
              <a:rPr lang="de-DE" altLang="de-DE" b="1" dirty="0"/>
              <a:t>Zahlungsunfähigkeit ist regelmäßig anzunehmen, wenn Liquiditätslücke des Schuldners 10 % oder mehr beträgt</a:t>
            </a:r>
          </a:p>
          <a:p>
            <a:pPr lvl="1"/>
            <a:r>
              <a:rPr lang="de-DE" altLang="de-DE" sz="1900" b="1" dirty="0"/>
              <a:t>Anders nur, wenn ausnahmsweise mit an Sicherheit grenzender Wahrscheinlichkeit zu erwarten ist, dass die Liquiditätslücke demnächst vollständig oder fast vollständig geschlossen wird und </a:t>
            </a:r>
            <a:r>
              <a:rPr lang="de-DE" altLang="de-DE" sz="1900" b="1" dirty="0" smtClean="0"/>
              <a:t>ein Abwarten </a:t>
            </a:r>
            <a:r>
              <a:rPr lang="de-DE" altLang="de-DE" sz="1900" b="1" dirty="0"/>
              <a:t>den Gläubigern zumutbar ist</a:t>
            </a:r>
          </a:p>
          <a:p>
            <a:r>
              <a:rPr lang="de-DE" altLang="de-DE" b="1" dirty="0"/>
              <a:t>Zahlungsunfähigkeit und nicht nur eine vorübergehende Zahlungs-stockung liegt vor, wenn Schuldner nicht in der Lage ist, sich innerhalb von drei Wochen die zur Begleichung der fälligen Forderungen benötigten finanziellen Mittel zu beschaffen und die Liquiditätslücke auf unter 10 % zurückzuführen</a:t>
            </a:r>
          </a:p>
          <a:p>
            <a:pPr lvl="1"/>
            <a:r>
              <a:rPr lang="de-DE" altLang="de-DE" sz="1900" b="1" dirty="0"/>
              <a:t>Beurteilung allein anhand objektiver Umstände </a:t>
            </a:r>
          </a:p>
          <a:p>
            <a:pPr marL="0" indent="0">
              <a:buNone/>
            </a:pPr>
            <a:endParaRPr lang="de-DE" altLang="de-DE" sz="1900" b="1" dirty="0"/>
          </a:p>
        </p:txBody>
      </p:sp>
      <p:sp>
        <p:nvSpPr>
          <p:cNvPr id="1127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AC92463-6D46-4B3A-B0C2-A1FCC0D7DD92}" type="slidenum">
              <a:rPr lang="de-DE" altLang="de-DE" sz="1400"/>
              <a:pPr>
                <a:spcBef>
                  <a:spcPct val="0"/>
                </a:spcBef>
                <a:buClrTx/>
                <a:buSzTx/>
                <a:buFontTx/>
                <a:buNone/>
              </a:pPr>
              <a:t>5</a:t>
            </a:fld>
            <a:endParaRPr lang="de-DE" altLang="de-DE" sz="1400" dirty="0"/>
          </a:p>
        </p:txBody>
      </p:sp>
      <p:sp>
        <p:nvSpPr>
          <p:cNvPr id="11266" name="Titel 1"/>
          <p:cNvSpPr>
            <a:spLocks noGrp="1"/>
          </p:cNvSpPr>
          <p:nvPr>
            <p:ph type="title"/>
          </p:nvPr>
        </p:nvSpPr>
        <p:spPr/>
        <p:txBody>
          <a:bodyPr>
            <a:noAutofit/>
          </a:bodyPr>
          <a:lstStyle/>
          <a:p>
            <a:pPr algn="ctr"/>
            <a:r>
              <a:rPr lang="de-DE" altLang="de-DE" sz="3600" b="1" dirty="0"/>
              <a:t>Feststellung der Zahlungsunfähigkeit: </a:t>
            </a:r>
            <a:br>
              <a:rPr lang="de-DE" altLang="de-DE" sz="3600" b="1" dirty="0"/>
            </a:br>
            <a:r>
              <a:rPr lang="de-DE" altLang="de-DE" sz="3600" b="1" dirty="0"/>
              <a:t>Neues zur Bugwelle  III</a:t>
            </a:r>
            <a:r>
              <a:rPr lang="de-DE" altLang="de-DE" sz="3600" dirty="0"/>
              <a:t> </a:t>
            </a:r>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8956097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el 1"/>
          <p:cNvSpPr>
            <a:spLocks noGrp="1"/>
          </p:cNvSpPr>
          <p:nvPr>
            <p:ph type="title"/>
          </p:nvPr>
        </p:nvSpPr>
        <p:spPr/>
        <p:txBody>
          <a:bodyPr>
            <a:normAutofit fontScale="90000"/>
          </a:bodyPr>
          <a:lstStyle/>
          <a:p>
            <a:pPr algn="ctr"/>
            <a:r>
              <a:rPr lang="de-DE" altLang="de-DE" sz="4800" dirty="0"/>
              <a:t>Kündigung der Mitgliedschaft in Wohnungsgenossenschaft durch </a:t>
            </a:r>
            <a:r>
              <a:rPr lang="de-DE" altLang="de-DE" sz="4800" dirty="0" err="1"/>
              <a:t>InsVerw</a:t>
            </a:r>
            <a:r>
              <a:rPr lang="de-DE" altLang="de-DE" sz="4800" dirty="0"/>
              <a:t> </a:t>
            </a:r>
          </a:p>
        </p:txBody>
      </p:sp>
      <p:sp>
        <p:nvSpPr>
          <p:cNvPr id="125955" name="Inhaltsplatzhalter 2"/>
          <p:cNvSpPr>
            <a:spLocks noGrp="1"/>
          </p:cNvSpPr>
          <p:nvPr>
            <p:ph idx="1"/>
          </p:nvPr>
        </p:nvSpPr>
        <p:spPr>
          <a:xfrm>
            <a:off x="609600" y="1773936"/>
            <a:ext cx="10972800" cy="4358577"/>
          </a:xfrm>
        </p:spPr>
        <p:txBody>
          <a:bodyPr>
            <a:normAutofit/>
          </a:bodyPr>
          <a:lstStyle/>
          <a:p>
            <a:pPr algn="just"/>
            <a:r>
              <a:rPr lang="de-DE" altLang="de-DE" sz="2800" b="1" dirty="0" smtClean="0"/>
              <a:t>BGH</a:t>
            </a:r>
            <a:r>
              <a:rPr lang="de-DE" altLang="de-DE" sz="2800" b="1" dirty="0"/>
              <a:t>, Urteil v. 26.4.2018 - IX ZB 56/17, </a:t>
            </a:r>
            <a:r>
              <a:rPr lang="de-DE" altLang="de-DE" sz="2800" b="1" dirty="0" err="1"/>
              <a:t>ZInsO</a:t>
            </a:r>
            <a:r>
              <a:rPr lang="de-DE" altLang="de-DE" sz="2800" b="1" dirty="0"/>
              <a:t> 2018, </a:t>
            </a:r>
            <a:r>
              <a:rPr lang="de-DE" altLang="de-DE" sz="2800" b="1" dirty="0" smtClean="0"/>
              <a:t>1573</a:t>
            </a:r>
            <a:endParaRPr lang="de-DE" sz="2800" b="1" dirty="0" smtClean="0"/>
          </a:p>
          <a:p>
            <a:pPr lvl="1"/>
            <a:r>
              <a:rPr lang="de-DE" sz="2400" b="1" dirty="0" smtClean="0"/>
              <a:t>1</a:t>
            </a:r>
            <a:r>
              <a:rPr lang="de-DE" sz="2400" b="1" dirty="0"/>
              <a:t>. </a:t>
            </a:r>
            <a:r>
              <a:rPr lang="de-DE" sz="2200" b="1" dirty="0"/>
              <a:t>Eine Wohnungsgenossenschaft kann sich gegenüber dem Insolvenzverwalter, der die Mitgliedschaft des Schuldners in der Wohnungsgenossenschaft wirksam gekündigt hat, nicht auf eine Satzungsbestimmung berufen, nach der der Anspruch auf Auszahlung des Auseinandersetzungsguthabens erst ab dem Zeitpunkt der Beendigung des Nutzungsverhältnisses oder der Rückgabe des Nutzungsobjektes besteht, wenn dadurch eine Auszahlung des Auseinandersetzungsguthabens tatsächlich ausgeschlossen wird, ohne dass dies durch schützenswerte Interessen der Genossenschaft oder des Schuldners gerechtfertigt ist.</a:t>
            </a:r>
            <a:r>
              <a:rPr lang="de-DE" altLang="de-DE" sz="2200" b="1" dirty="0"/>
              <a:t> </a:t>
            </a:r>
          </a:p>
          <a:p>
            <a:pPr lvl="1"/>
            <a:r>
              <a:rPr lang="de-DE" altLang="de-DE" sz="2200" b="1" dirty="0"/>
              <a:t>2. </a:t>
            </a:r>
            <a:r>
              <a:rPr lang="de-DE" sz="2200" b="1" dirty="0"/>
              <a:t>In diesen Fällen scheidet bei einer vor Inkrafttreten des § 67c GenG ausgesprochenen Kündigung eine geltungserhaltende Reduktion der Satzungsbestimmung auf einen noch zulässigen Umfang regelmäßig </a:t>
            </a:r>
            <a:r>
              <a:rPr lang="de-DE" sz="2200" b="1" dirty="0" smtClean="0"/>
              <a:t>aus.</a:t>
            </a:r>
            <a:endParaRPr lang="de-DE" altLang="de-DE" sz="2200" b="1" dirty="0"/>
          </a:p>
          <a:p>
            <a:pPr algn="just"/>
            <a:endParaRPr lang="de-DE" altLang="de-DE" sz="2400" b="1" dirty="0"/>
          </a:p>
        </p:txBody>
      </p:sp>
      <p:sp>
        <p:nvSpPr>
          <p:cNvPr id="125958"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0F5736E1-D24A-4E77-AF69-3366E22FD768}" type="slidenum">
              <a:rPr lang="de-DE" altLang="de-DE" sz="1400"/>
              <a:pPr/>
              <a:t>50</a:t>
            </a:fld>
            <a:endParaRPr lang="de-DE" altLang="de-DE" sz="140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3809473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el 1"/>
          <p:cNvSpPr>
            <a:spLocks noGrp="1"/>
          </p:cNvSpPr>
          <p:nvPr>
            <p:ph type="title"/>
          </p:nvPr>
        </p:nvSpPr>
        <p:spPr/>
        <p:txBody>
          <a:bodyPr>
            <a:normAutofit fontScale="90000"/>
          </a:bodyPr>
          <a:lstStyle/>
          <a:p>
            <a:pPr algn="ctr"/>
            <a:r>
              <a:rPr lang="de-DE" altLang="de-DE" sz="4800" dirty="0"/>
              <a:t>Kündigung der Mitgliedschaft in Wohnungsgenossenschaft durch </a:t>
            </a:r>
            <a:r>
              <a:rPr lang="de-DE" altLang="de-DE" sz="4800" dirty="0" err="1"/>
              <a:t>InsVerw</a:t>
            </a:r>
            <a:r>
              <a:rPr lang="de-DE" altLang="de-DE" sz="4800" dirty="0"/>
              <a:t> II</a:t>
            </a:r>
          </a:p>
        </p:txBody>
      </p:sp>
      <p:sp>
        <p:nvSpPr>
          <p:cNvPr id="125955" name="Inhaltsplatzhalter 2"/>
          <p:cNvSpPr>
            <a:spLocks noGrp="1"/>
          </p:cNvSpPr>
          <p:nvPr>
            <p:ph idx="1"/>
          </p:nvPr>
        </p:nvSpPr>
        <p:spPr>
          <a:xfrm>
            <a:off x="609600" y="1847088"/>
            <a:ext cx="10972800" cy="4285425"/>
          </a:xfrm>
        </p:spPr>
        <p:txBody>
          <a:bodyPr>
            <a:normAutofit/>
          </a:bodyPr>
          <a:lstStyle/>
          <a:p>
            <a:pPr lvl="1"/>
            <a:r>
              <a:rPr lang="de-DE" altLang="de-DE" sz="2000" b="1" dirty="0"/>
              <a:t>SV: Insolvenzverwalter kündigt Mitgliedschaft des Schuldners in einer </a:t>
            </a:r>
            <a:r>
              <a:rPr lang="de-DE" altLang="de-DE" sz="2000" b="1" dirty="0" smtClean="0"/>
              <a:t>Wohnungsbaugenossen-</a:t>
            </a:r>
            <a:r>
              <a:rPr lang="de-DE" altLang="de-DE" sz="2000" b="1" dirty="0" err="1" smtClean="0"/>
              <a:t>schaft</a:t>
            </a:r>
            <a:r>
              <a:rPr lang="de-DE" altLang="de-DE" sz="2000" b="1" dirty="0"/>
              <a:t>. Genossenschaft verweigert unter Berufung auf entsprechende Satzungsbestimmung die Auszahlung des Auseinandersetzungsguthabens. Zu Unrecht, wie der BGH entschieden hat.</a:t>
            </a:r>
          </a:p>
          <a:p>
            <a:r>
              <a:rPr lang="de-DE" altLang="de-DE" sz="2400" b="1" dirty="0"/>
              <a:t>Es handelt sich um einen Altfall vor Inkrafttreten des § 67c Abs. 1 Nr. 1 GenG.</a:t>
            </a:r>
          </a:p>
          <a:p>
            <a:r>
              <a:rPr lang="de-DE" altLang="de-DE" sz="2400" b="1" dirty="0"/>
              <a:t>Insolvenzverwalter ist berechtigt die Mitgliedschaft des Schuldners in der Genossenschaft zu kündigen; das Auseinandersetzungsguthaben gehört zur Masse. Beides ist zwingendes Recht.</a:t>
            </a:r>
          </a:p>
          <a:p>
            <a:pPr lvl="1"/>
            <a:r>
              <a:rPr lang="de-DE" altLang="de-DE" sz="2000" b="1" dirty="0"/>
              <a:t>Eine entgegenstehende, die Auszahlung des Guthabens dauerhaft ausschließende Satzungsbestimmung hält einer Ausübungskontrolle nach § 242 BGB nicht stand. </a:t>
            </a:r>
          </a:p>
          <a:p>
            <a:pPr algn="just"/>
            <a:endParaRPr lang="de-DE" altLang="de-DE" sz="2400" b="1" dirty="0"/>
          </a:p>
        </p:txBody>
      </p:sp>
      <p:sp>
        <p:nvSpPr>
          <p:cNvPr id="125958"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0F5736E1-D24A-4E77-AF69-3366E22FD768}" type="slidenum">
              <a:rPr lang="de-DE" altLang="de-DE" sz="1400"/>
              <a:pPr/>
              <a:t>51</a:t>
            </a:fld>
            <a:endParaRPr lang="de-DE" altLang="de-DE" sz="1400"/>
          </a:p>
        </p:txBody>
      </p:sp>
      <p:sp>
        <p:nvSpPr>
          <p:cNvPr id="2" name="Fußzeilenplatzhalter 1"/>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6673118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000" b="1" dirty="0"/>
              <a:t>Hat ein Gläubiger in dem gemäß § 300 Abs. 1 InsO </a:t>
            </a:r>
            <a:r>
              <a:rPr lang="de-DE" sz="2000" b="1" dirty="0" err="1"/>
              <a:t>aF</a:t>
            </a:r>
            <a:r>
              <a:rPr lang="de-DE" sz="2000" b="1" dirty="0"/>
              <a:t> zur Anhörung anberaumten Termin oder innerhalb der stattdessen gesetzten Erklärungsfrist einen zulässigen Versagungsantrag gestellt, kann der Schuldner seinen Antrag auf Restschuldbefreiung auch dann nur noch mit Zustimmung dieses Gläubigers zurücknehmen, wenn die Sache entscheidungsreif ist, keine weiteren </a:t>
            </a:r>
            <a:r>
              <a:rPr lang="de-DE" sz="2000" b="1" dirty="0" err="1"/>
              <a:t>Erklärun</a:t>
            </a:r>
            <a:r>
              <a:rPr lang="de-DE" sz="2000" b="1" dirty="0"/>
              <a:t>-gen der Beteiligten ausstehen und lediglich noch eine Entscheidung des Insolvenzgerichts zu treffen ist (BGH, Beschl. v. 14.6.2018 – IX ZB 43/17, </a:t>
            </a:r>
            <a:r>
              <a:rPr lang="de-DE" sz="2000" b="1" dirty="0" err="1"/>
              <a:t>ZInsO</a:t>
            </a:r>
            <a:r>
              <a:rPr lang="de-DE" sz="2000" b="1" dirty="0"/>
              <a:t> 2018, </a:t>
            </a:r>
            <a:r>
              <a:rPr lang="de-DE" sz="2000" b="1" dirty="0" smtClean="0"/>
              <a:t>1635)</a:t>
            </a:r>
            <a:endParaRPr lang="de-DE" sz="2000" b="1" dirty="0"/>
          </a:p>
          <a:p>
            <a:pPr lvl="1"/>
            <a:r>
              <a:rPr lang="de-DE" sz="1800" b="1" dirty="0"/>
              <a:t>SV: Anberaumung der Frist zur Entscheidung über die RSB im schriftlichen Verfahren nach Ablauf der Abtretungszeit, Antrag eines Gläubigers auf Versagung wegen eines verheimlichten Gehaltszuflusses innerhalb der Frist, Rücknahme des Antrags auf RSB ohne Einlassung des Schuldners vor Entscheidung des Insolvenzgerichts ohne Zustimmung des Antragsgegners, Versagung der RSB trotz Rücknahme </a:t>
            </a:r>
          </a:p>
          <a:p>
            <a:r>
              <a:rPr lang="de-DE" sz="2000" b="1" dirty="0"/>
              <a:t>Unzulässigkeit der Rücknahme entsprechend BGH, Beschl. v. 22.9.2016 - IX ZB 50/15, </a:t>
            </a:r>
            <a:r>
              <a:rPr lang="de-DE" sz="2000" b="1" dirty="0" err="1"/>
              <a:t>ZInsO</a:t>
            </a:r>
            <a:r>
              <a:rPr lang="de-DE" sz="2000" b="1" dirty="0"/>
              <a:t> 2016, 2343, auch bei Rücknahme vor gerichtlicher Entscheidung</a:t>
            </a:r>
          </a:p>
          <a:p>
            <a:pPr lvl="1"/>
            <a:r>
              <a:rPr lang="de-DE" sz="1600" b="1" dirty="0"/>
              <a:t>Schutzwürdiges Interesse des Gläubigers an gerichtlicher Entscheidung über Versagungsantrag, weil Schuldner nach § 290 Abs. 1 Nr. 3 InsO für zehn Jahre und nach § 287a Abs. 2 Satz 1 Nr. 2 InsO in der ab dem 1. Juli 2014 geltenden Fassung für die Dauer von drei Jahren an der erneuten Stellung eines Restschuldbefreiungsantrags gehindert ist </a:t>
            </a:r>
          </a:p>
          <a:p>
            <a:endParaRPr lang="de-DE" sz="2000" b="1" dirty="0"/>
          </a:p>
          <a:p>
            <a:endParaRPr lang="de-DE" sz="2000" b="1" dirty="0"/>
          </a:p>
        </p:txBody>
      </p:sp>
      <p:sp>
        <p:nvSpPr>
          <p:cNvPr id="4" name="Foliennummernplatzhalter 3"/>
          <p:cNvSpPr>
            <a:spLocks noGrp="1"/>
          </p:cNvSpPr>
          <p:nvPr>
            <p:ph type="sldNum" sz="quarter" idx="12"/>
          </p:nvPr>
        </p:nvSpPr>
        <p:spPr/>
        <p:txBody>
          <a:bodyPr/>
          <a:lstStyle/>
          <a:p>
            <a:fld id="{6D22F896-40B5-4ADD-8801-0D06FADFA095}" type="slidenum">
              <a:rPr lang="en-US" smtClean="0"/>
              <a:t>52</a:t>
            </a:fld>
            <a:endParaRPr lang="en-US" dirty="0"/>
          </a:p>
        </p:txBody>
      </p:sp>
      <p:sp>
        <p:nvSpPr>
          <p:cNvPr id="5" name="Titel 4"/>
          <p:cNvSpPr>
            <a:spLocks noGrp="1"/>
          </p:cNvSpPr>
          <p:nvPr>
            <p:ph type="title"/>
          </p:nvPr>
        </p:nvSpPr>
        <p:spPr/>
        <p:txBody>
          <a:bodyPr>
            <a:normAutofit fontScale="90000"/>
          </a:bodyPr>
          <a:lstStyle/>
          <a:p>
            <a:pPr algn="ctr"/>
            <a:r>
              <a:rPr lang="de-DE" dirty="0"/>
              <a:t>Rücknahme des Antrags auf Restschuldbefreiung nach Ablauf der Abtretungszeit</a:t>
            </a:r>
          </a:p>
        </p:txBody>
      </p:sp>
      <p:sp>
        <p:nvSpPr>
          <p:cNvPr id="3" name="Fußzeilenplatzhalter 2"/>
          <p:cNvSpPr>
            <a:spLocks noGrp="1"/>
          </p:cNvSpPr>
          <p:nvPr>
            <p:ph type="ftr" sz="quarter" idx="11"/>
          </p:nvPr>
        </p:nvSpPr>
        <p:spPr/>
        <p:txBody>
          <a:bodyPr/>
          <a:lstStyle/>
          <a:p>
            <a:r>
              <a:rPr lang="en-US" smtClean="0"/>
              <a:t>RiBGH Prof. Dr. Gerhard Pape</a:t>
            </a:r>
            <a:endParaRPr lang="en-US" dirty="0"/>
          </a:p>
        </p:txBody>
      </p:sp>
    </p:spTree>
    <p:extLst>
      <p:ext uri="{BB962C8B-B14F-4D97-AF65-F5344CB8AC3E}">
        <p14:creationId xmlns:p14="http://schemas.microsoft.com/office/powerpoint/2010/main" val="17115209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el 1"/>
          <p:cNvSpPr>
            <a:spLocks noGrp="1"/>
          </p:cNvSpPr>
          <p:nvPr>
            <p:ph type="ctrTitle"/>
          </p:nvPr>
        </p:nvSpPr>
        <p:spPr/>
        <p:txBody>
          <a:bodyPr/>
          <a:lstStyle/>
          <a:p>
            <a:r>
              <a:rPr lang="de-DE" altLang="de-DE" b="1" dirty="0"/>
              <a:t>Ende der Präsentation</a:t>
            </a:r>
            <a:endParaRPr lang="de-DE" altLang="de-DE" dirty="0"/>
          </a:p>
        </p:txBody>
      </p:sp>
      <p:sp>
        <p:nvSpPr>
          <p:cNvPr id="144387" name="Untertitel 2"/>
          <p:cNvSpPr>
            <a:spLocks noGrp="1"/>
          </p:cNvSpPr>
          <p:nvPr>
            <p:ph type="subTitle" idx="1"/>
          </p:nvPr>
        </p:nvSpPr>
        <p:spPr/>
        <p:txBody>
          <a:bodyPr/>
          <a:lstStyle/>
          <a:p>
            <a:r>
              <a:rPr lang="de-DE" altLang="de-DE" b="1" dirty="0"/>
              <a:t>Vielen Dank für Ihre Aufmerksamkeit</a:t>
            </a:r>
          </a:p>
          <a:p>
            <a:endParaRPr lang="de-DE" altLang="de-DE" dirty="0"/>
          </a:p>
        </p:txBody>
      </p:sp>
    </p:spTree>
    <p:extLst>
      <p:ext uri="{BB962C8B-B14F-4D97-AF65-F5344CB8AC3E}">
        <p14:creationId xmlns:p14="http://schemas.microsoft.com/office/powerpoint/2010/main" val="1295703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Inhaltsplatzhalter 2"/>
          <p:cNvSpPr>
            <a:spLocks noGrp="1"/>
          </p:cNvSpPr>
          <p:nvPr>
            <p:ph idx="1"/>
          </p:nvPr>
        </p:nvSpPr>
        <p:spPr>
          <a:xfrm>
            <a:off x="609600" y="1674688"/>
            <a:ext cx="10972800" cy="4332604"/>
          </a:xfrm>
        </p:spPr>
        <p:txBody>
          <a:bodyPr>
            <a:normAutofit/>
          </a:bodyPr>
          <a:lstStyle/>
          <a:p>
            <a:r>
              <a:rPr lang="de-DE" altLang="de-DE" sz="2200" b="1" dirty="0"/>
              <a:t>In die zur Feststellung der Zahlungsunfähigkeit aufzustellende Liquiditätsbilanz sind auf der Aktivseite neben den verfügbaren Zahlungsmitteln (sog. Aktiva I) die innerhalb von drei Wochen flüssig zu machenden Mittel (sog. Aktiva II) einzubeziehen und zu den am Stichtag fälligen und eingeforderten Verbindlichkeiten (sog. Passiva I) sowie den innerhalb von drei Wochen fällig werdenden und eingeforderten Verbindlichkeiten (sog. Passiva II) in Beziehung zu setzen</a:t>
            </a:r>
          </a:p>
          <a:p>
            <a:r>
              <a:rPr lang="de-DE" altLang="de-DE" sz="2000" b="1" dirty="0"/>
              <a:t>Begriff der </a:t>
            </a:r>
            <a:r>
              <a:rPr lang="de-DE" altLang="de-DE" sz="2000" b="1" dirty="0" smtClean="0"/>
              <a:t>Zahlungsunfähigkeit ist </a:t>
            </a:r>
            <a:r>
              <a:rPr lang="de-DE" altLang="de-DE" sz="2000" b="1" dirty="0"/>
              <a:t>nicht rein stichtagsbezogen zu verstehen</a:t>
            </a:r>
          </a:p>
          <a:p>
            <a:r>
              <a:rPr lang="de-DE" altLang="de-DE" sz="2000" b="1" dirty="0"/>
              <a:t>Einbeziehung der im Dreiwochenzeitraum anfallenden weiteren Verbindlichkeiten führt zu keinen Abgrenzungsproblemen gegenüber der drohenden Zahlungsunfähigkeit gemäß § 18 InsO</a:t>
            </a:r>
          </a:p>
          <a:p>
            <a:pPr lvl="1"/>
            <a:r>
              <a:rPr lang="de-DE" altLang="de-DE" sz="1800" b="1" dirty="0"/>
              <a:t>Liquiditätslücke besteht bei drohender Zahlungsunfähigkeit noch nicht, sondern wird unter Berücksichtigung des weiteren Verlaufs voraussichtlich (erst künftig) eintreten</a:t>
            </a:r>
          </a:p>
        </p:txBody>
      </p:sp>
      <p:sp>
        <p:nvSpPr>
          <p:cNvPr id="1229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6113D11-B791-4FF9-A942-81D6D1E204C1}" type="slidenum">
              <a:rPr lang="de-DE" altLang="de-DE" sz="1400"/>
              <a:pPr>
                <a:spcBef>
                  <a:spcPct val="0"/>
                </a:spcBef>
                <a:buClrTx/>
                <a:buSzTx/>
                <a:buFontTx/>
                <a:buNone/>
              </a:pPr>
              <a:t>6</a:t>
            </a:fld>
            <a:endParaRPr lang="de-DE" altLang="de-DE" sz="1400" dirty="0"/>
          </a:p>
        </p:txBody>
      </p:sp>
      <p:sp>
        <p:nvSpPr>
          <p:cNvPr id="12290" name="Titel 1"/>
          <p:cNvSpPr>
            <a:spLocks noGrp="1"/>
          </p:cNvSpPr>
          <p:nvPr>
            <p:ph type="title"/>
          </p:nvPr>
        </p:nvSpPr>
        <p:spPr/>
        <p:txBody>
          <a:bodyPr>
            <a:noAutofit/>
          </a:bodyPr>
          <a:lstStyle/>
          <a:p>
            <a:pPr algn="ctr"/>
            <a:r>
              <a:rPr lang="de-DE" altLang="de-DE" sz="3600" b="1" dirty="0"/>
              <a:t>Feststellung der Zahlungsunfähigkeit: </a:t>
            </a:r>
            <a:br>
              <a:rPr lang="de-DE" altLang="de-DE" sz="3600" b="1" dirty="0"/>
            </a:br>
            <a:r>
              <a:rPr lang="de-DE" altLang="de-DE" sz="3600" b="1" dirty="0"/>
              <a:t>Neues zur Bugwelle  IV</a:t>
            </a:r>
            <a:r>
              <a:rPr lang="de-DE" altLang="de-DE" sz="3600" dirty="0"/>
              <a:t>  </a:t>
            </a:r>
          </a:p>
        </p:txBody>
      </p:sp>
      <p:sp>
        <p:nvSpPr>
          <p:cNvPr id="2" name="Fußzeilenplatzhalter 1"/>
          <p:cNvSpPr>
            <a:spLocks noGrp="1"/>
          </p:cNvSpPr>
          <p:nvPr>
            <p:ph type="ftr" sz="quarter" idx="11"/>
          </p:nvPr>
        </p:nvSpPr>
        <p:spPr/>
        <p:txBody>
          <a:bodyPr/>
          <a:lstStyle/>
          <a:p>
            <a:r>
              <a:rPr lang="en-US" dirty="0" err="1" smtClean="0"/>
              <a:t>RiBGH</a:t>
            </a:r>
            <a:r>
              <a:rPr lang="en-US" dirty="0" smtClean="0"/>
              <a:t> Prof. Dr. Gerhard Pape</a:t>
            </a:r>
            <a:endParaRPr lang="en-US" dirty="0"/>
          </a:p>
        </p:txBody>
      </p:sp>
    </p:spTree>
    <p:extLst>
      <p:ext uri="{BB962C8B-B14F-4D97-AF65-F5344CB8AC3E}">
        <p14:creationId xmlns:p14="http://schemas.microsoft.com/office/powerpoint/2010/main" val="287825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Inhaltsplatzhalter 2"/>
          <p:cNvSpPr>
            <a:spLocks noGrp="1"/>
          </p:cNvSpPr>
          <p:nvPr>
            <p:ph idx="1"/>
          </p:nvPr>
        </p:nvSpPr>
        <p:spPr>
          <a:xfrm>
            <a:off x="609600" y="1764792"/>
            <a:ext cx="10972800" cy="4242500"/>
          </a:xfrm>
        </p:spPr>
        <p:txBody>
          <a:bodyPr>
            <a:normAutofit/>
          </a:bodyPr>
          <a:lstStyle/>
          <a:p>
            <a:r>
              <a:rPr lang="de-DE" sz="2400" b="1" dirty="0" smtClean="0">
                <a:effectLst/>
              </a:rPr>
              <a:t>BGH, Urt. v. 19.4.2018 – IX ZR 230/15, ZInsO 2018, 1253</a:t>
            </a:r>
          </a:p>
          <a:p>
            <a:r>
              <a:rPr lang="de-DE" sz="2400" b="1" dirty="0" smtClean="0">
                <a:effectLst/>
              </a:rPr>
              <a:t>1</a:t>
            </a:r>
            <a:r>
              <a:rPr lang="de-DE" sz="2400" b="1" dirty="0">
                <a:effectLst/>
              </a:rPr>
              <a:t>. Tritt ein Sicherungsnehmer eine zur Sicherung bestellte Grundschuld im Rahmen einer Umschuldung an einen neuen Sicherungsnehmer ab, kann der Verwalter im Insolvenzverfahren über das Vermögen des Sicherungsgebers die Grundschuld auch dann nicht gegenüber dem neuen Sicherungsnehmer </a:t>
            </a:r>
            <a:r>
              <a:rPr lang="de-DE" sz="2400" b="1" dirty="0" err="1" smtClean="0">
                <a:effectLst/>
              </a:rPr>
              <a:t>kondizie-ren</a:t>
            </a:r>
            <a:r>
              <a:rPr lang="de-DE" sz="2400" b="1" dirty="0">
                <a:effectLst/>
              </a:rPr>
              <a:t>, wenn der Schuldner sich mit der Abtretung einverstanden erklärt hat</a:t>
            </a:r>
            <a:r>
              <a:rPr lang="de-DE" sz="2400" b="1" dirty="0" smtClean="0">
                <a:effectLst/>
              </a:rPr>
              <a:t>.</a:t>
            </a:r>
          </a:p>
          <a:p>
            <a:r>
              <a:rPr lang="de-DE" sz="2400" b="1" dirty="0"/>
              <a:t>2a. Der Schuldner kann sich im Eröffnungsverfahren auch nach Anordnung eines Zustimmungsvorbehaltes im Wege eines Sicherungsvertrages wirksam verpflichten, eine Grundschuld zur Absicherung eines Darlehensrückzahlungsanspruches zu stellen.</a:t>
            </a:r>
          </a:p>
          <a:p>
            <a:endParaRPr lang="de-DE" altLang="de-DE" sz="1800" b="1" dirty="0">
              <a:effectLst/>
            </a:endParaRPr>
          </a:p>
          <a:p>
            <a:endParaRPr lang="de-DE" altLang="de-DE" sz="1800" b="1" dirty="0"/>
          </a:p>
        </p:txBody>
      </p:sp>
      <p:sp>
        <p:nvSpPr>
          <p:cNvPr id="1638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de-DE" altLang="de-DE" sz="1000" dirty="0"/>
              <a:t>RiBGH Prof. Dr. Gerhard Pape</a:t>
            </a:r>
          </a:p>
        </p:txBody>
      </p:sp>
      <p:sp>
        <p:nvSpPr>
          <p:cNvPr id="1639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F606B00-EEE4-434E-A23E-372716295393}" type="slidenum">
              <a:rPr lang="de-DE" altLang="de-DE" sz="1400"/>
              <a:pPr>
                <a:spcBef>
                  <a:spcPct val="0"/>
                </a:spcBef>
                <a:buClrTx/>
                <a:buSzTx/>
                <a:buFontTx/>
                <a:buNone/>
              </a:pPr>
              <a:t>7</a:t>
            </a:fld>
            <a:endParaRPr lang="de-DE" altLang="de-DE" sz="1400" dirty="0"/>
          </a:p>
        </p:txBody>
      </p:sp>
      <p:sp>
        <p:nvSpPr>
          <p:cNvPr id="16386" name="Titel 1"/>
          <p:cNvSpPr>
            <a:spLocks noGrp="1"/>
          </p:cNvSpPr>
          <p:nvPr>
            <p:ph type="title"/>
          </p:nvPr>
        </p:nvSpPr>
        <p:spPr/>
        <p:txBody>
          <a:bodyPr>
            <a:normAutofit fontScale="90000"/>
          </a:bodyPr>
          <a:lstStyle/>
          <a:p>
            <a:pPr algn="ctr"/>
            <a:r>
              <a:rPr lang="de-DE" altLang="de-DE" sz="4000" b="1" dirty="0" smtClean="0"/>
              <a:t>Verpflichtung </a:t>
            </a:r>
            <a:r>
              <a:rPr lang="de-DE" altLang="de-DE" sz="4000" b="1" dirty="0"/>
              <a:t>des </a:t>
            </a:r>
            <a:r>
              <a:rPr lang="de-DE" altLang="de-DE" sz="4000" b="1" dirty="0" smtClean="0"/>
              <a:t>Schuldners im Eröffnungsverfahren zur Absicherung einer Darlehensforderung</a:t>
            </a:r>
            <a:r>
              <a:rPr lang="de-DE" altLang="de-DE" sz="4000" dirty="0"/>
              <a:t> </a:t>
            </a:r>
            <a:r>
              <a:rPr lang="de-DE" altLang="de-DE" sz="4000" b="1" dirty="0" smtClean="0"/>
              <a:t>I </a:t>
            </a:r>
            <a:r>
              <a:rPr lang="de-DE" altLang="de-DE" sz="4000" b="1" dirty="0"/>
              <a:t>	</a:t>
            </a:r>
          </a:p>
        </p:txBody>
      </p:sp>
    </p:spTree>
    <p:extLst>
      <p:ext uri="{BB962C8B-B14F-4D97-AF65-F5344CB8AC3E}">
        <p14:creationId xmlns:p14="http://schemas.microsoft.com/office/powerpoint/2010/main" val="3007940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Inhaltsplatzhalter 2"/>
          <p:cNvSpPr>
            <a:spLocks noGrp="1"/>
          </p:cNvSpPr>
          <p:nvPr>
            <p:ph idx="1"/>
          </p:nvPr>
        </p:nvSpPr>
        <p:spPr>
          <a:xfrm>
            <a:off x="609600" y="1591056"/>
            <a:ext cx="10972800" cy="4416236"/>
          </a:xfrm>
        </p:spPr>
        <p:txBody>
          <a:bodyPr>
            <a:normAutofit lnSpcReduction="10000"/>
          </a:bodyPr>
          <a:lstStyle/>
          <a:p>
            <a:r>
              <a:rPr lang="de-DE" sz="2400" b="1" dirty="0" smtClean="0"/>
              <a:t>2b</a:t>
            </a:r>
            <a:r>
              <a:rPr lang="de-DE" sz="2400" b="1" dirty="0"/>
              <a:t>. Verliert der Schuldner durch die Auszahlung eines Darlehens die Einrede der fehlenden Valutierung einer Grundschuld, liegt darin keine Verfügung des Schuldners, sondern nur ein sonstiger Rechtserwerb des Gläubigers.</a:t>
            </a:r>
          </a:p>
          <a:p>
            <a:r>
              <a:rPr lang="de-DE" sz="2400" b="1" dirty="0"/>
              <a:t>2c. Erweitert der Schuldner nach Eintritt der Verfügungsbeschränkungen den bisherigen Haftungsumfang einer Grundschuld durch eine neue oder geänderte Sicherungsvereinbarung und ermöglicht so eine Neuvalutierung oder eine weitergehende Valutierung der Grundschuld, die nicht durch die frühere </a:t>
            </a:r>
            <a:r>
              <a:rPr lang="de-DE" sz="2400" b="1" dirty="0" err="1" smtClean="0"/>
              <a:t>Siche-rungsvereinbarung</a:t>
            </a:r>
            <a:r>
              <a:rPr lang="de-DE" sz="2400" b="1" dirty="0" smtClean="0"/>
              <a:t> </a:t>
            </a:r>
            <a:r>
              <a:rPr lang="de-DE" sz="2400" b="1" dirty="0"/>
              <a:t>gedeckt war, liegt eine unwirksame Verfügung über einen Gegenstand der Insolvenzmasse vor.</a:t>
            </a:r>
          </a:p>
          <a:p>
            <a:r>
              <a:rPr lang="de-DE" sz="2400" b="1" dirty="0"/>
              <a:t>3. Sind der Abschluss oder die Änderung eines Sicherungsvertrags als Verfügung des Schuldners unwirksam, kann sich der Gläubiger eines Grundpfandrechts nicht auf einen gutgläubigen Erwerb berufen.</a:t>
            </a:r>
          </a:p>
          <a:p>
            <a:endParaRPr lang="de-DE" altLang="de-DE" sz="1800" b="1" dirty="0">
              <a:effectLst/>
            </a:endParaRPr>
          </a:p>
          <a:p>
            <a:endParaRPr lang="de-DE" altLang="de-DE" sz="1800" b="1" dirty="0"/>
          </a:p>
        </p:txBody>
      </p:sp>
      <p:sp>
        <p:nvSpPr>
          <p:cNvPr id="1638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de-DE" altLang="de-DE" sz="1000" dirty="0"/>
              <a:t>RiBGH Prof. Dr. Gerhard Pape</a:t>
            </a:r>
          </a:p>
        </p:txBody>
      </p:sp>
      <p:sp>
        <p:nvSpPr>
          <p:cNvPr id="1639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F606B00-EEE4-434E-A23E-372716295393}" type="slidenum">
              <a:rPr lang="de-DE" altLang="de-DE" sz="1400"/>
              <a:pPr>
                <a:spcBef>
                  <a:spcPct val="0"/>
                </a:spcBef>
                <a:buClrTx/>
                <a:buSzTx/>
                <a:buFontTx/>
                <a:buNone/>
              </a:pPr>
              <a:t>8</a:t>
            </a:fld>
            <a:endParaRPr lang="de-DE" altLang="de-DE" sz="1400" dirty="0"/>
          </a:p>
        </p:txBody>
      </p:sp>
      <p:sp>
        <p:nvSpPr>
          <p:cNvPr id="16386" name="Titel 1"/>
          <p:cNvSpPr>
            <a:spLocks noGrp="1"/>
          </p:cNvSpPr>
          <p:nvPr>
            <p:ph type="title"/>
          </p:nvPr>
        </p:nvSpPr>
        <p:spPr/>
        <p:txBody>
          <a:bodyPr>
            <a:normAutofit fontScale="90000"/>
          </a:bodyPr>
          <a:lstStyle/>
          <a:p>
            <a:pPr algn="ctr"/>
            <a:r>
              <a:rPr lang="de-DE" altLang="de-DE" sz="4000" b="1" dirty="0" smtClean="0"/>
              <a:t>Verpflichtung </a:t>
            </a:r>
            <a:r>
              <a:rPr lang="de-DE" altLang="de-DE" sz="4000" b="1" dirty="0"/>
              <a:t>des </a:t>
            </a:r>
            <a:r>
              <a:rPr lang="de-DE" altLang="de-DE" sz="4000" b="1" dirty="0" smtClean="0"/>
              <a:t>Schuldners im Eröffnungsverfahren zur Absicherung einer Darlehensforderung II </a:t>
            </a:r>
            <a:r>
              <a:rPr lang="de-DE" altLang="de-DE" sz="4000" b="1" dirty="0"/>
              <a:t>	</a:t>
            </a:r>
          </a:p>
        </p:txBody>
      </p:sp>
    </p:spTree>
    <p:extLst>
      <p:ext uri="{BB962C8B-B14F-4D97-AF65-F5344CB8AC3E}">
        <p14:creationId xmlns:p14="http://schemas.microsoft.com/office/powerpoint/2010/main" val="251222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Inhaltsplatzhalter 2"/>
          <p:cNvSpPr>
            <a:spLocks noGrp="1"/>
          </p:cNvSpPr>
          <p:nvPr>
            <p:ph idx="1"/>
          </p:nvPr>
        </p:nvSpPr>
        <p:spPr/>
        <p:txBody>
          <a:bodyPr>
            <a:normAutofit/>
          </a:bodyPr>
          <a:lstStyle/>
          <a:p>
            <a:r>
              <a:rPr lang="de-DE" altLang="de-DE" sz="2400" b="1" dirty="0" smtClean="0">
                <a:effectLst/>
              </a:rPr>
              <a:t>SV: Klage des IV auf Zahlung des von der durch eine Buchgrundschuld gesicherten Gläubigerin vereinnahmten Erlöses aus der Zwangsversteigerung eines Grund-stücks der Schuldnerin aus ungerechtfertigter Bereicherung</a:t>
            </a:r>
          </a:p>
          <a:p>
            <a:pPr lvl="1"/>
            <a:r>
              <a:rPr lang="de-DE" altLang="de-DE" sz="1800" b="1" dirty="0" smtClean="0">
                <a:effectLst/>
              </a:rPr>
              <a:t>Umschuldung mit Übertragung der Grundschuld von ursprünglicher Darlehnsgeberin auf neue Gläubigerbank während des laufenden Eröffnungsverfahrens durch den Schuldner</a:t>
            </a:r>
          </a:p>
          <a:p>
            <a:pPr lvl="1"/>
            <a:r>
              <a:rPr lang="de-DE" altLang="de-DE" sz="1800" b="1" dirty="0" smtClean="0">
                <a:effectLst/>
              </a:rPr>
              <a:t>Abschluss eines neuen Kreditvertrages und Auftrag zur Ablösung bestehenden Kredits gegen Übertragung der Sicherheiten seitens des Schuldners</a:t>
            </a:r>
          </a:p>
          <a:p>
            <a:pPr lvl="1"/>
            <a:r>
              <a:rPr lang="de-DE" altLang="de-DE" sz="1800" b="1" dirty="0" smtClean="0">
                <a:effectLst/>
              </a:rPr>
              <a:t>Erweiterung der Sicherungszweckerklärung durch Schuldner nach Anordnung einer vorläufigen Insolvenzverwaltung mit Zustimmungsvorbehalt</a:t>
            </a:r>
          </a:p>
          <a:p>
            <a:pPr lvl="1"/>
            <a:r>
              <a:rPr lang="de-DE" altLang="de-DE" sz="1800" b="1" dirty="0" smtClean="0">
                <a:effectLst/>
              </a:rPr>
              <a:t>Ablösung des Altkredits gegen Abtretung der Buchgrundschuld und Auszahlung des Neukredits an den Schuldner</a:t>
            </a:r>
          </a:p>
          <a:p>
            <a:pPr lvl="1"/>
            <a:r>
              <a:rPr lang="de-DE" altLang="de-DE" sz="1800" b="1" dirty="0" smtClean="0">
                <a:effectLst/>
              </a:rPr>
              <a:t>Eintragung der neuen Gläubigerin im Grundbuch, Kenntniserlangung der neuen Gläubigerin von den Sicherungsanordnungen</a:t>
            </a:r>
          </a:p>
          <a:p>
            <a:endParaRPr lang="de-DE" altLang="de-DE" sz="1800" b="1" dirty="0">
              <a:effectLst/>
            </a:endParaRPr>
          </a:p>
          <a:p>
            <a:endParaRPr lang="de-DE" altLang="de-DE" sz="1800" b="1" dirty="0"/>
          </a:p>
        </p:txBody>
      </p:sp>
      <p:sp>
        <p:nvSpPr>
          <p:cNvPr id="1638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de-DE" altLang="de-DE" sz="1000" dirty="0"/>
              <a:t>RiBGH Prof. Dr. Gerhard Pape</a:t>
            </a:r>
          </a:p>
        </p:txBody>
      </p:sp>
      <p:sp>
        <p:nvSpPr>
          <p:cNvPr id="1639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F606B00-EEE4-434E-A23E-372716295393}" type="slidenum">
              <a:rPr lang="de-DE" altLang="de-DE" sz="1400"/>
              <a:pPr>
                <a:spcBef>
                  <a:spcPct val="0"/>
                </a:spcBef>
                <a:buClrTx/>
                <a:buSzTx/>
                <a:buFontTx/>
                <a:buNone/>
              </a:pPr>
              <a:t>9</a:t>
            </a:fld>
            <a:endParaRPr lang="de-DE" altLang="de-DE" sz="1400" dirty="0"/>
          </a:p>
        </p:txBody>
      </p:sp>
      <p:sp>
        <p:nvSpPr>
          <p:cNvPr id="16386" name="Titel 1"/>
          <p:cNvSpPr>
            <a:spLocks noGrp="1"/>
          </p:cNvSpPr>
          <p:nvPr>
            <p:ph type="title"/>
          </p:nvPr>
        </p:nvSpPr>
        <p:spPr/>
        <p:txBody>
          <a:bodyPr>
            <a:normAutofit fontScale="90000"/>
          </a:bodyPr>
          <a:lstStyle/>
          <a:p>
            <a:pPr algn="ctr"/>
            <a:r>
              <a:rPr lang="de-DE" altLang="de-DE" sz="4000" b="1" dirty="0" smtClean="0"/>
              <a:t>Verpflichtung </a:t>
            </a:r>
            <a:r>
              <a:rPr lang="de-DE" altLang="de-DE" sz="4000" b="1" dirty="0"/>
              <a:t>des </a:t>
            </a:r>
            <a:r>
              <a:rPr lang="de-DE" altLang="de-DE" sz="4000" b="1" dirty="0" smtClean="0"/>
              <a:t>Schuldners im Eröffnungsverfahren</a:t>
            </a:r>
            <a:r>
              <a:rPr lang="de-DE" altLang="de-DE" sz="4000" dirty="0" smtClean="0"/>
              <a:t> </a:t>
            </a:r>
            <a:r>
              <a:rPr lang="de-DE" altLang="de-DE" sz="4000" dirty="0"/>
              <a:t>zur Absicherung einer </a:t>
            </a:r>
            <a:r>
              <a:rPr lang="de-DE" altLang="de-DE" sz="4000" dirty="0" smtClean="0"/>
              <a:t>Darlehensforderung</a:t>
            </a:r>
            <a:r>
              <a:rPr lang="de-DE" altLang="de-DE" sz="4000" dirty="0"/>
              <a:t> </a:t>
            </a:r>
            <a:r>
              <a:rPr lang="de-DE" altLang="de-DE" sz="4000" dirty="0" smtClean="0"/>
              <a:t>III</a:t>
            </a:r>
            <a:r>
              <a:rPr lang="de-DE" altLang="de-DE" sz="4000" b="1" dirty="0"/>
              <a:t>	</a:t>
            </a:r>
          </a:p>
        </p:txBody>
      </p:sp>
    </p:spTree>
    <p:extLst>
      <p:ext uri="{BB962C8B-B14F-4D97-AF65-F5344CB8AC3E}">
        <p14:creationId xmlns:p14="http://schemas.microsoft.com/office/powerpoint/2010/main" val="1395495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7088</Words>
  <Application>Microsoft Office PowerPoint</Application>
  <PresentationFormat>Breitbild</PresentationFormat>
  <Paragraphs>447</Paragraphs>
  <Slides>53</Slides>
  <Notes>9</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53</vt:i4>
      </vt:variant>
    </vt:vector>
  </HeadingPairs>
  <TitlesOfParts>
    <vt:vector size="61" baseType="lpstr">
      <vt:lpstr>Arial</vt:lpstr>
      <vt:lpstr>Calibri</vt:lpstr>
      <vt:lpstr>Courier New</vt:lpstr>
      <vt:lpstr>Tahoma</vt:lpstr>
      <vt:lpstr>Verdana</vt:lpstr>
      <vt:lpstr>Wingdings 2</vt:lpstr>
      <vt:lpstr>Wingdings 3</vt:lpstr>
      <vt:lpstr>Deimos</vt:lpstr>
      <vt:lpstr>Aktuelle Rechtsprechung des BGH in Insolvenzsachen </vt:lpstr>
      <vt:lpstr>Insolvenzeröffnung – internationale Zuständigkeit</vt:lpstr>
      <vt:lpstr>Feststellung der Zahlungsunfähigkeit: Neues zur Bugwelle  I </vt:lpstr>
      <vt:lpstr>Feststellung der Zahlungsunfähigkeit:  Neues zur Bugwelle  II </vt:lpstr>
      <vt:lpstr>Feststellung der Zahlungsunfähigkeit:  Neues zur Bugwelle  III </vt:lpstr>
      <vt:lpstr>Feststellung der Zahlungsunfähigkeit:  Neues zur Bugwelle  IV  </vt:lpstr>
      <vt:lpstr>Verpflichtung des Schuldners im Eröffnungsverfahren zur Absicherung einer Darlehensforderung I  </vt:lpstr>
      <vt:lpstr>Verpflichtung des Schuldners im Eröffnungsverfahren zur Absicherung einer Darlehensforderung II  </vt:lpstr>
      <vt:lpstr>Verpflichtung des Schuldners im Eröffnungsverfahren zur Absicherung einer Darlehensforderung III </vt:lpstr>
      <vt:lpstr>Verpflichtung des Schuldners im Eröffnungsverfahren zur Absicherung einer Darlehensforderung IV </vt:lpstr>
      <vt:lpstr>Anfechtung von Zahlungen im Rahmen der Lkw-Maut I</vt:lpstr>
      <vt:lpstr>Anfechtung von Zahlungen im Rahmen der Lkw-Maut II</vt:lpstr>
      <vt:lpstr>Rückgängigmachung einer Gläubigerbenachteiligung</vt:lpstr>
      <vt:lpstr>Kenntnis des Benachteiligungsvorsatzes bei Bitte um Finanzierungshilfe</vt:lpstr>
      <vt:lpstr>Kenntnis des Benachteiligungsvorsatzes bei Bürgschaft für Steuerforderungen</vt:lpstr>
      <vt:lpstr>Zahlungen im Rahmen eines Sanierungskonzepts I</vt:lpstr>
      <vt:lpstr>Zahlungen im Rahmen eines Sanierungskonzepts II</vt:lpstr>
      <vt:lpstr>Zahlungen in bargeschäftsähnlicher Lage – Beweislast für fehlende Rentabilität</vt:lpstr>
      <vt:lpstr>Verrechnung von Beitragsforderungen einer Sozialkasse mit Erstattungsansprüchen des ArbG</vt:lpstr>
      <vt:lpstr>Beurteilungsmaßstab für das Vorliegen einer freigiebigen Leistung des Schuldners</vt:lpstr>
      <vt:lpstr>Entgeltlichkeit einer Sicherheitenbestellung</vt:lpstr>
      <vt:lpstr>Unentgeltlichkeit der Übertragung einer Rechtsstellung aus einem Pachtvertrag I</vt:lpstr>
      <vt:lpstr>Unentgeltlichkeit der Übertragung einer Rechtsstellung aus einem Pachtvertrag II</vt:lpstr>
      <vt:lpstr>Anspruch auf Rückgewähr einer stillen Einlage</vt:lpstr>
      <vt:lpstr>Verwertungsrecht des Insolvenzverwalters im Rahmen des Finanzierungsleasings</vt:lpstr>
      <vt:lpstr>Aufhebung von Beschlüssen der Schuldverschreibungsgläubiger I</vt:lpstr>
      <vt:lpstr>Aufhebung von Beschlüssen der Schuldverschreibungsgläubiger II</vt:lpstr>
      <vt:lpstr>Nachrangigkeit von Genussrechten I</vt:lpstr>
      <vt:lpstr>Nachrangigkeit von Genussrechten II</vt:lpstr>
      <vt:lpstr>Nachrangigkeit von Genussrechten III</vt:lpstr>
      <vt:lpstr>Nachrangigkeit von Genussrechten IV</vt:lpstr>
      <vt:lpstr>Haftung des Verwalters bei Betriebsfortführung -   § 61 InsO</vt:lpstr>
      <vt:lpstr>Haftung des Geschäftsleiters bei Eigenverwaltung I</vt:lpstr>
      <vt:lpstr>Haftung des Geschäftsleiters bei Eigenverwaltung II</vt:lpstr>
      <vt:lpstr>Haftung des Geschäftsleiters bei Eigenverwaltung III</vt:lpstr>
      <vt:lpstr>Verjährung von Altmasseverbindlichkeiten I</vt:lpstr>
      <vt:lpstr>Verjährung von Altmasseverbindlichkeiten II</vt:lpstr>
      <vt:lpstr>Verjährung von Altmasseverbindlichkeiten III</vt:lpstr>
      <vt:lpstr>Verjährung von Altmasseverbindlichkeiten IV</vt:lpstr>
      <vt:lpstr>Wirksamkeit der Abtretung von Ansprüchen nach  § 64 GmbHG I</vt:lpstr>
      <vt:lpstr>Wirksamkeit der Abtretung von Ansprüchen nach  § 64 GmbHG II</vt:lpstr>
      <vt:lpstr>Wirksamkeit der Abtretung von Ansprüchen nach  § 64 GmbHG III</vt:lpstr>
      <vt:lpstr>Insolvenzplan – Feststellung eines wesentlichen Verfahrensverstoßes I</vt:lpstr>
      <vt:lpstr>Insolvenzplan – Feststellung eines wesentlichen Verfahrensverstoßes II</vt:lpstr>
      <vt:lpstr>Insolvenzplan – Feststellung eines wesentlichen Verfahrensverstoßes III</vt:lpstr>
      <vt:lpstr>Zustellung des Vergütungsbeschlusses  I</vt:lpstr>
      <vt:lpstr>Zustellung des Vergütungsbeschlusses  II</vt:lpstr>
      <vt:lpstr>Zustellung des Vergütungsbeschlusses  III</vt:lpstr>
      <vt:lpstr>Zustellung des Vergütungsbeschlusses  IV</vt:lpstr>
      <vt:lpstr>Kündigung der Mitgliedschaft in Wohnungsgenossenschaft durch InsVerw </vt:lpstr>
      <vt:lpstr>Kündigung der Mitgliedschaft in Wohnungsgenossenschaft durch InsVerw II</vt:lpstr>
      <vt:lpstr>Rücknahme des Antrags auf Restschuldbefreiung nach Ablauf der Abtretungszeit</vt:lpstr>
      <vt:lpstr>Ende der 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Aktuelle Rechtsprechung zur Unternehmensinsolvenz</dc:title>
  <dc:creator>Consti</dc:creator>
  <cp:lastModifiedBy>Gerhard Pape</cp:lastModifiedBy>
  <cp:revision>244</cp:revision>
  <dcterms:created xsi:type="dcterms:W3CDTF">2018-05-13T17:05:57Z</dcterms:created>
  <dcterms:modified xsi:type="dcterms:W3CDTF">2018-11-23T20:54:51Z</dcterms:modified>
</cp:coreProperties>
</file>