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Lst>
  <p:notesMasterIdLst>
    <p:notesMasterId r:id="rId34"/>
  </p:notesMasterIdLst>
  <p:sldIdLst>
    <p:sldId id="349" r:id="rId2"/>
    <p:sldId id="348" r:id="rId3"/>
    <p:sldId id="331" r:id="rId4"/>
    <p:sldId id="333" r:id="rId5"/>
    <p:sldId id="342" r:id="rId6"/>
    <p:sldId id="339" r:id="rId7"/>
    <p:sldId id="340" r:id="rId8"/>
    <p:sldId id="273" r:id="rId9"/>
    <p:sldId id="338" r:id="rId10"/>
    <p:sldId id="315" r:id="rId11"/>
    <p:sldId id="346" r:id="rId12"/>
    <p:sldId id="347" r:id="rId13"/>
    <p:sldId id="317" r:id="rId14"/>
    <p:sldId id="318" r:id="rId15"/>
    <p:sldId id="319" r:id="rId16"/>
    <p:sldId id="320" r:id="rId17"/>
    <p:sldId id="337" r:id="rId18"/>
    <p:sldId id="336" r:id="rId19"/>
    <p:sldId id="321" r:id="rId20"/>
    <p:sldId id="322" r:id="rId21"/>
    <p:sldId id="323" r:id="rId22"/>
    <p:sldId id="324" r:id="rId23"/>
    <p:sldId id="325" r:id="rId24"/>
    <p:sldId id="327" r:id="rId25"/>
    <p:sldId id="328" r:id="rId26"/>
    <p:sldId id="330" r:id="rId27"/>
    <p:sldId id="332" r:id="rId28"/>
    <p:sldId id="343" r:id="rId29"/>
    <p:sldId id="344" r:id="rId30"/>
    <p:sldId id="345" r:id="rId31"/>
    <p:sldId id="329" r:id="rId32"/>
    <p:sldId id="350"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autoAdjust="0"/>
    <p:restoredTop sz="94704" autoAdjust="0"/>
  </p:normalViewPr>
  <p:slideViewPr>
    <p:cSldViewPr>
      <p:cViewPr varScale="1">
        <p:scale>
          <a:sx n="70" d="100"/>
          <a:sy n="70" d="100"/>
        </p:scale>
        <p:origin x="-1314" y="-90"/>
      </p:cViewPr>
      <p:guideLst>
        <p:guide orient="horz" pos="2160"/>
        <p:guide pos="2880"/>
      </p:guideLst>
    </p:cSldViewPr>
  </p:slideViewPr>
  <p:outlineViewPr>
    <p:cViewPr>
      <p:scale>
        <a:sx n="33" d="100"/>
        <a:sy n="33" d="100"/>
      </p:scale>
      <p:origin x="0" y="6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cs typeface="+mn-cs"/>
              </a:defRPr>
            </a:lvl1pPr>
          </a:lstStyle>
          <a:p>
            <a:pPr>
              <a:defRPr/>
            </a:pPr>
            <a:fld id="{D781D705-7CEB-4DF8-909E-2D0526E43DA0}" type="datetimeFigureOut">
              <a:rPr lang="en-US"/>
              <a:pPr>
                <a:defRPr/>
              </a:pPr>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cs typeface="+mn-cs"/>
              </a:defRPr>
            </a:lvl1pPr>
          </a:lstStyle>
          <a:p>
            <a:pPr>
              <a:defRPr/>
            </a:pPr>
            <a:fld id="{02BC5893-9383-4B10-80BE-BFF92785A9C1}" type="slidenum">
              <a:rPr lang="en-US"/>
              <a:pPr>
                <a:defRPr/>
              </a:pPr>
              <a:t>‹Nr.›</a:t>
            </a:fld>
            <a:endParaRPr lang="en-US"/>
          </a:p>
        </p:txBody>
      </p:sp>
    </p:spTree>
    <p:extLst>
      <p:ext uri="{BB962C8B-B14F-4D97-AF65-F5344CB8AC3E}">
        <p14:creationId xmlns:p14="http://schemas.microsoft.com/office/powerpoint/2010/main" val="2027297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5363"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C6CCF1F-1FCC-4F69-9C1A-4130045AEAF7}" type="slidenum">
              <a:rPr lang="en-US">
                <a:cs typeface="Arial" charset="0"/>
              </a:rPr>
              <a:pPr fontAlgn="base">
                <a:spcBef>
                  <a:spcPct val="0"/>
                </a:spcBef>
                <a:spcAft>
                  <a:spcPct val="0"/>
                </a:spcAft>
                <a:defRPr/>
              </a:pPr>
              <a:t>1</a:t>
            </a:fld>
            <a:endParaRPr lang="en-US">
              <a:cs typeface="Arial" charset="0"/>
            </a:endParaRPr>
          </a:p>
        </p:txBody>
      </p:sp>
    </p:spTree>
    <p:extLst>
      <p:ext uri="{BB962C8B-B14F-4D97-AF65-F5344CB8AC3E}">
        <p14:creationId xmlns:p14="http://schemas.microsoft.com/office/powerpoint/2010/main" val="3233942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16</a:t>
            </a:fld>
            <a:endParaRPr lang="en-US"/>
          </a:p>
        </p:txBody>
      </p:sp>
    </p:spTree>
    <p:extLst>
      <p:ext uri="{BB962C8B-B14F-4D97-AF65-F5344CB8AC3E}">
        <p14:creationId xmlns:p14="http://schemas.microsoft.com/office/powerpoint/2010/main" val="421034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17</a:t>
            </a:fld>
            <a:endParaRPr lang="en-US"/>
          </a:p>
        </p:txBody>
      </p:sp>
    </p:spTree>
    <p:extLst>
      <p:ext uri="{BB962C8B-B14F-4D97-AF65-F5344CB8AC3E}">
        <p14:creationId xmlns:p14="http://schemas.microsoft.com/office/powerpoint/2010/main" val="4068542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18</a:t>
            </a:fld>
            <a:endParaRPr lang="en-US"/>
          </a:p>
        </p:txBody>
      </p:sp>
    </p:spTree>
    <p:extLst>
      <p:ext uri="{BB962C8B-B14F-4D97-AF65-F5344CB8AC3E}">
        <p14:creationId xmlns:p14="http://schemas.microsoft.com/office/powerpoint/2010/main" val="3574186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19</a:t>
            </a:fld>
            <a:endParaRPr lang="en-US"/>
          </a:p>
        </p:txBody>
      </p:sp>
    </p:spTree>
    <p:extLst>
      <p:ext uri="{BB962C8B-B14F-4D97-AF65-F5344CB8AC3E}">
        <p14:creationId xmlns:p14="http://schemas.microsoft.com/office/powerpoint/2010/main" val="2191454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20</a:t>
            </a:fld>
            <a:endParaRPr lang="en-US"/>
          </a:p>
        </p:txBody>
      </p:sp>
    </p:spTree>
    <p:extLst>
      <p:ext uri="{BB962C8B-B14F-4D97-AF65-F5344CB8AC3E}">
        <p14:creationId xmlns:p14="http://schemas.microsoft.com/office/powerpoint/2010/main" val="3422485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21</a:t>
            </a:fld>
            <a:endParaRPr lang="en-US"/>
          </a:p>
        </p:txBody>
      </p:sp>
    </p:spTree>
    <p:extLst>
      <p:ext uri="{BB962C8B-B14F-4D97-AF65-F5344CB8AC3E}">
        <p14:creationId xmlns:p14="http://schemas.microsoft.com/office/powerpoint/2010/main" val="4194337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22</a:t>
            </a:fld>
            <a:endParaRPr lang="en-US"/>
          </a:p>
        </p:txBody>
      </p:sp>
    </p:spTree>
    <p:extLst>
      <p:ext uri="{BB962C8B-B14F-4D97-AF65-F5344CB8AC3E}">
        <p14:creationId xmlns:p14="http://schemas.microsoft.com/office/powerpoint/2010/main" val="3133223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23</a:t>
            </a:fld>
            <a:endParaRPr lang="en-US"/>
          </a:p>
        </p:txBody>
      </p:sp>
    </p:spTree>
    <p:extLst>
      <p:ext uri="{BB962C8B-B14F-4D97-AF65-F5344CB8AC3E}">
        <p14:creationId xmlns:p14="http://schemas.microsoft.com/office/powerpoint/2010/main" val="103030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24</a:t>
            </a:fld>
            <a:endParaRPr lang="en-US"/>
          </a:p>
        </p:txBody>
      </p:sp>
    </p:spTree>
    <p:extLst>
      <p:ext uri="{BB962C8B-B14F-4D97-AF65-F5344CB8AC3E}">
        <p14:creationId xmlns:p14="http://schemas.microsoft.com/office/powerpoint/2010/main" val="2038582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25</a:t>
            </a:fld>
            <a:endParaRPr lang="en-US"/>
          </a:p>
        </p:txBody>
      </p:sp>
    </p:spTree>
    <p:extLst>
      <p:ext uri="{BB962C8B-B14F-4D97-AF65-F5344CB8AC3E}">
        <p14:creationId xmlns:p14="http://schemas.microsoft.com/office/powerpoint/2010/main" val="121069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8</a:t>
            </a:fld>
            <a:endParaRPr lang="en-US"/>
          </a:p>
        </p:txBody>
      </p:sp>
    </p:spTree>
    <p:extLst>
      <p:ext uri="{BB962C8B-B14F-4D97-AF65-F5344CB8AC3E}">
        <p14:creationId xmlns:p14="http://schemas.microsoft.com/office/powerpoint/2010/main" val="2940396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26</a:t>
            </a:fld>
            <a:endParaRPr lang="en-US"/>
          </a:p>
        </p:txBody>
      </p:sp>
    </p:spTree>
    <p:extLst>
      <p:ext uri="{BB962C8B-B14F-4D97-AF65-F5344CB8AC3E}">
        <p14:creationId xmlns:p14="http://schemas.microsoft.com/office/powerpoint/2010/main" val="1782921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27</a:t>
            </a:fld>
            <a:endParaRPr lang="en-US"/>
          </a:p>
        </p:txBody>
      </p:sp>
    </p:spTree>
    <p:extLst>
      <p:ext uri="{BB962C8B-B14F-4D97-AF65-F5344CB8AC3E}">
        <p14:creationId xmlns:p14="http://schemas.microsoft.com/office/powerpoint/2010/main" val="424684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28</a:t>
            </a:fld>
            <a:endParaRPr lang="en-US"/>
          </a:p>
        </p:txBody>
      </p:sp>
    </p:spTree>
    <p:extLst>
      <p:ext uri="{BB962C8B-B14F-4D97-AF65-F5344CB8AC3E}">
        <p14:creationId xmlns:p14="http://schemas.microsoft.com/office/powerpoint/2010/main" val="2810359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29</a:t>
            </a:fld>
            <a:endParaRPr lang="en-US"/>
          </a:p>
        </p:txBody>
      </p:sp>
    </p:spTree>
    <p:extLst>
      <p:ext uri="{BB962C8B-B14F-4D97-AF65-F5344CB8AC3E}">
        <p14:creationId xmlns:p14="http://schemas.microsoft.com/office/powerpoint/2010/main" val="982703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30</a:t>
            </a:fld>
            <a:endParaRPr lang="en-US"/>
          </a:p>
        </p:txBody>
      </p:sp>
    </p:spTree>
    <p:extLst>
      <p:ext uri="{BB962C8B-B14F-4D97-AF65-F5344CB8AC3E}">
        <p14:creationId xmlns:p14="http://schemas.microsoft.com/office/powerpoint/2010/main" val="3966398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31</a:t>
            </a:fld>
            <a:endParaRPr lang="en-US"/>
          </a:p>
        </p:txBody>
      </p:sp>
    </p:spTree>
    <p:extLst>
      <p:ext uri="{BB962C8B-B14F-4D97-AF65-F5344CB8AC3E}">
        <p14:creationId xmlns:p14="http://schemas.microsoft.com/office/powerpoint/2010/main" val="42295970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5363"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C6CCF1F-1FCC-4F69-9C1A-4130045AEAF7}" type="slidenum">
              <a:rPr lang="en-US">
                <a:cs typeface="Arial" charset="0"/>
              </a:rPr>
              <a:pPr fontAlgn="base">
                <a:spcBef>
                  <a:spcPct val="0"/>
                </a:spcBef>
                <a:spcAft>
                  <a:spcPct val="0"/>
                </a:spcAft>
                <a:defRPr/>
              </a:pPr>
              <a:t>32</a:t>
            </a:fld>
            <a:endParaRPr lang="en-US">
              <a:cs typeface="Arial" charset="0"/>
            </a:endParaRPr>
          </a:p>
        </p:txBody>
      </p:sp>
    </p:spTree>
    <p:extLst>
      <p:ext uri="{BB962C8B-B14F-4D97-AF65-F5344CB8AC3E}">
        <p14:creationId xmlns:p14="http://schemas.microsoft.com/office/powerpoint/2010/main" val="2793032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9</a:t>
            </a:fld>
            <a:endParaRPr lang="en-US"/>
          </a:p>
        </p:txBody>
      </p:sp>
    </p:spTree>
    <p:extLst>
      <p:ext uri="{BB962C8B-B14F-4D97-AF65-F5344CB8AC3E}">
        <p14:creationId xmlns:p14="http://schemas.microsoft.com/office/powerpoint/2010/main" val="1242302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10</a:t>
            </a:fld>
            <a:endParaRPr lang="en-US"/>
          </a:p>
        </p:txBody>
      </p:sp>
    </p:spTree>
    <p:extLst>
      <p:ext uri="{BB962C8B-B14F-4D97-AF65-F5344CB8AC3E}">
        <p14:creationId xmlns:p14="http://schemas.microsoft.com/office/powerpoint/2010/main" val="3775320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11</a:t>
            </a:fld>
            <a:endParaRPr lang="en-US"/>
          </a:p>
        </p:txBody>
      </p:sp>
    </p:spTree>
    <p:extLst>
      <p:ext uri="{BB962C8B-B14F-4D97-AF65-F5344CB8AC3E}">
        <p14:creationId xmlns:p14="http://schemas.microsoft.com/office/powerpoint/2010/main" val="3031412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12</a:t>
            </a:fld>
            <a:endParaRPr lang="en-US"/>
          </a:p>
        </p:txBody>
      </p:sp>
    </p:spTree>
    <p:extLst>
      <p:ext uri="{BB962C8B-B14F-4D97-AF65-F5344CB8AC3E}">
        <p14:creationId xmlns:p14="http://schemas.microsoft.com/office/powerpoint/2010/main" val="2302319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13</a:t>
            </a:fld>
            <a:endParaRPr lang="en-US"/>
          </a:p>
        </p:txBody>
      </p:sp>
    </p:spTree>
    <p:extLst>
      <p:ext uri="{BB962C8B-B14F-4D97-AF65-F5344CB8AC3E}">
        <p14:creationId xmlns:p14="http://schemas.microsoft.com/office/powerpoint/2010/main" val="207790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14</a:t>
            </a:fld>
            <a:endParaRPr lang="en-US"/>
          </a:p>
        </p:txBody>
      </p:sp>
    </p:spTree>
    <p:extLst>
      <p:ext uri="{BB962C8B-B14F-4D97-AF65-F5344CB8AC3E}">
        <p14:creationId xmlns:p14="http://schemas.microsoft.com/office/powerpoint/2010/main" val="4003945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2BC5893-9383-4B10-80BE-BFF92785A9C1}" type="slidenum">
              <a:rPr lang="en-US" smtClean="0"/>
              <a:pPr>
                <a:defRPr/>
              </a:pPr>
              <a:t>15</a:t>
            </a:fld>
            <a:endParaRPr lang="en-US"/>
          </a:p>
        </p:txBody>
      </p:sp>
    </p:spTree>
    <p:extLst>
      <p:ext uri="{BB962C8B-B14F-4D97-AF65-F5344CB8AC3E}">
        <p14:creationId xmlns:p14="http://schemas.microsoft.com/office/powerpoint/2010/main" val="2366738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4"/>
          <p:cNvGrpSpPr>
            <a:grpSpLocks/>
          </p:cNvGrpSpPr>
          <p:nvPr/>
        </p:nvGrpSpPr>
        <p:grpSpPr bwMode="auto">
          <a:xfrm>
            <a:off x="-3175" y="4953000"/>
            <a:ext cx="9147175" cy="1911350"/>
            <a:chOff x="-3765" y="4832896"/>
            <a:chExt cx="9147765" cy="2032192"/>
          </a:xfrm>
        </p:grpSpPr>
        <p:sp>
          <p:nvSpPr>
            <p:cNvPr id="6" name="Shape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Shape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2680679-F030-4B00-B5FD-51DF29F3E0FF}" type="datetime2">
              <a:rPr lang="en-US"/>
              <a:pPr>
                <a:defRPr/>
              </a:pPr>
              <a:t>Thursday, January 28, 2016</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z="1000">
                <a:solidFill>
                  <a:srgbClr val="FFFFFF"/>
                </a:solidFill>
              </a:defRPr>
            </a:lvl1pPr>
            <a:extLst/>
          </a:lstStyle>
          <a:p>
            <a:pPr>
              <a:defRPr/>
            </a:pPr>
            <a:fld id="{38879B00-E9A0-4107-B116-BC83775D6F58}" type="slidenum">
              <a:rPr lang="en-US"/>
              <a:pPr>
                <a:defRPr/>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9"/>
          <p:cNvSpPr>
            <a:spLocks noGrp="1"/>
          </p:cNvSpPr>
          <p:nvPr>
            <p:ph type="dt" sz="half" idx="10"/>
          </p:nvPr>
        </p:nvSpPr>
        <p:spPr/>
        <p:txBody>
          <a:bodyPr/>
          <a:lstStyle>
            <a:lvl1pPr>
              <a:defRPr/>
            </a:lvl1pPr>
          </a:lstStyle>
          <a:p>
            <a:pPr>
              <a:defRPr/>
            </a:pPr>
            <a:fld id="{0B315332-D0B0-457A-843E-7432E2BD6767}" type="datetime2">
              <a:rPr lang="en-US"/>
              <a:pPr>
                <a:defRPr/>
              </a:pPr>
              <a:t>Thursday, January 28, 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56B7DD-3BC9-4C4E-8CFD-48FFBF8D28C0}" type="slidenum">
              <a:rPr lang="en-US"/>
              <a:pPr>
                <a:defRPr/>
              </a:pPr>
              <a:t>‹Nr.›</a:t>
            </a:fld>
            <a:endParaRPr lang="en-US" sz="10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9"/>
          <p:cNvSpPr>
            <a:spLocks noGrp="1"/>
          </p:cNvSpPr>
          <p:nvPr>
            <p:ph type="dt" sz="half" idx="10"/>
          </p:nvPr>
        </p:nvSpPr>
        <p:spPr/>
        <p:txBody>
          <a:bodyPr/>
          <a:lstStyle>
            <a:lvl1pPr>
              <a:defRPr/>
            </a:lvl1pPr>
          </a:lstStyle>
          <a:p>
            <a:pPr>
              <a:defRPr/>
            </a:pPr>
            <a:fld id="{C55249A9-8B29-41A3-9CEC-1290DE6E8A8E}" type="datetime2">
              <a:rPr lang="en-US"/>
              <a:pPr>
                <a:defRPr/>
              </a:pPr>
              <a:t>Thursday, January 28, 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31A0F2-A843-45B4-A0C0-68AC509AE1C3}" type="slidenum">
              <a:rPr lang="en-US"/>
              <a:pPr>
                <a:defRPr/>
              </a:pPr>
              <a:t>‹Nr.›</a:t>
            </a:fld>
            <a:endParaRPr lang="en-US" sz="10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Title 6"/>
          <p:cNvSpPr>
            <a:spLocks noGrp="1"/>
          </p:cNvSpPr>
          <p:nvPr>
            <p:ph type="title"/>
          </p:nvPr>
        </p:nvSpPr>
        <p:spPr/>
        <p:txBody>
          <a:bodyPr rtlCol="0"/>
          <a:lstStyle>
            <a:extLst/>
          </a:lstStyle>
          <a:p>
            <a:r>
              <a:rPr lang="de-DE" smtClean="0"/>
              <a:t>Titelmasterformat durch Klicken bearbeiten</a:t>
            </a:r>
            <a:endParaRPr lang="en-US"/>
          </a:p>
        </p:txBody>
      </p:sp>
      <p:sp>
        <p:nvSpPr>
          <p:cNvPr id="4" name="Date Placeholder 3"/>
          <p:cNvSpPr>
            <a:spLocks noGrp="1"/>
          </p:cNvSpPr>
          <p:nvPr>
            <p:ph type="dt" sz="half" idx="10"/>
          </p:nvPr>
        </p:nvSpPr>
        <p:spPr/>
        <p:txBody>
          <a:bodyPr/>
          <a:lstStyle>
            <a:lvl1pPr>
              <a:defRPr/>
            </a:lvl1pPr>
            <a:extLst/>
          </a:lstStyle>
          <a:p>
            <a:pPr>
              <a:defRPr/>
            </a:pPr>
            <a:fld id="{EF746692-3189-41AB-BDD7-94CA27EFC249}" type="datetime2">
              <a:rPr lang="en-US"/>
              <a:pPr>
                <a:defRPr/>
              </a:pPr>
              <a:t>Thursday, January 28, 2016</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sz="1000">
                <a:solidFill>
                  <a:schemeClr val="tx1"/>
                </a:solidFill>
              </a:defRPr>
            </a:lvl1pPr>
            <a:extLst/>
          </a:lstStyle>
          <a:p>
            <a:pPr>
              <a:defRPr/>
            </a:pPr>
            <a:fld id="{BFDD7278-5ED7-4C72-BF0C-94C313FDB39F}"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dirty="0"/>
          </a:p>
        </p:txBody>
      </p:sp>
      <p:sp>
        <p:nvSpPr>
          <p:cNvPr id="3" name="Text Placeholder 2"/>
          <p:cNvSpPr>
            <a:spLocks noGrp="1"/>
          </p:cNvSpPr>
          <p:nvPr>
            <p:ph type="body" idx="1"/>
          </p:nvPr>
        </p:nvSpPr>
        <p:spPr>
          <a:xfrm>
            <a:off x="3922713" y="28885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6" name="Date Placeholder 3"/>
          <p:cNvSpPr>
            <a:spLocks noGrp="1"/>
          </p:cNvSpPr>
          <p:nvPr>
            <p:ph type="dt" sz="half" idx="10"/>
          </p:nvPr>
        </p:nvSpPr>
        <p:spPr/>
        <p:txBody>
          <a:bodyPr/>
          <a:lstStyle>
            <a:lvl1pPr>
              <a:defRPr/>
            </a:lvl1pPr>
            <a:extLst/>
          </a:lstStyle>
          <a:p>
            <a:pPr>
              <a:defRPr/>
            </a:pPr>
            <a:fld id="{7AF20F5B-BF70-40B3-BAD6-E45F05D0059C}" type="datetime2">
              <a:rPr lang="en-US"/>
              <a:pPr>
                <a:defRPr/>
              </a:pPr>
              <a:t>Thursday, January 28, 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sz="1000">
                <a:solidFill>
                  <a:schemeClr val="tx1"/>
                </a:solidFill>
              </a:defRPr>
            </a:lvl1pPr>
            <a:extLst/>
          </a:lstStyle>
          <a:p>
            <a:pPr>
              <a:defRPr/>
            </a:pPr>
            <a:fld id="{8AF394BB-3A18-4C4C-833E-2DE3A692D5D7}" type="slidenum">
              <a:rPr lang="en-US"/>
              <a:pPr>
                <a:defRPr/>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Title 7"/>
          <p:cNvSpPr>
            <a:spLocks noGrp="1"/>
          </p:cNvSpPr>
          <p:nvPr>
            <p:ph type="title"/>
          </p:nvPr>
        </p:nvSpPr>
        <p:spPr/>
        <p:txBody>
          <a:bodyPr rtlCol="0"/>
          <a:lstStyle>
            <a:extLst/>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lvl1pPr>
              <a:defRPr/>
            </a:lvl1pPr>
            <a:extLst/>
          </a:lstStyle>
          <a:p>
            <a:pPr>
              <a:defRPr/>
            </a:pPr>
            <a:fld id="{F2510D96-E05D-453C-BECC-C26F5992D61A}" type="datetime2">
              <a:rPr lang="en-US"/>
              <a:pPr>
                <a:defRPr/>
              </a:pPr>
              <a:t>Thursday, January 28, 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sz="1000">
                <a:solidFill>
                  <a:schemeClr val="tx1"/>
                </a:solidFill>
              </a:defRPr>
            </a:lvl1pPr>
            <a:extLst/>
          </a:lstStyle>
          <a:p>
            <a:pPr>
              <a:defRPr/>
            </a:pPr>
            <a:fld id="{013BC2AE-4925-448C-AB24-E3F56A63B839}" type="slidenum">
              <a:rPr lang="en-US"/>
              <a:pPr>
                <a:defRPr/>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de-DE" smtClean="0"/>
              <a:t>Titelmasterformat durch Klicken bearbeiten</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lvl1pPr>
              <a:defRPr/>
            </a:lvl1pPr>
            <a:extLst/>
          </a:lstStyle>
          <a:p>
            <a:pPr>
              <a:defRPr/>
            </a:pPr>
            <a:fld id="{7E9F8A44-5872-4DC9-89AD-73B5CDC04E10}" type="datetime2">
              <a:rPr lang="en-US"/>
              <a:pPr>
                <a:defRPr/>
              </a:pPr>
              <a:t>Thursday, January 28, 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sz="1000">
                <a:solidFill>
                  <a:schemeClr val="tx1"/>
                </a:solidFill>
              </a:defRPr>
            </a:lvl1pPr>
            <a:extLst/>
          </a:lstStyle>
          <a:p>
            <a:pPr>
              <a:defRPr/>
            </a:pPr>
            <a:fld id="{31B25F3C-BF41-48F2-807F-0BD5087B1F3F}"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lvl1pPr>
              <a:defRPr/>
            </a:lvl1pPr>
            <a:extLst/>
          </a:lstStyle>
          <a:p>
            <a:pPr>
              <a:defRPr/>
            </a:pPr>
            <a:fld id="{FAFA17A9-564F-40F9-A497-2B27824FFD6A}" type="datetime2">
              <a:rPr lang="en-US"/>
              <a:pPr>
                <a:defRPr/>
              </a:pPr>
              <a:t>Thursday, January 28, 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sz="1000">
                <a:solidFill>
                  <a:schemeClr val="tx1"/>
                </a:solidFill>
              </a:defRPr>
            </a:lvl1pPr>
            <a:extLst/>
          </a:lstStyle>
          <a:p>
            <a:pPr>
              <a:defRPr/>
            </a:pPr>
            <a:fld id="{CBBD52DF-0115-4B1F-ABC6-702B271FAA33}" type="slidenum">
              <a:rPr lang="en-US"/>
              <a:pPr>
                <a:defRPr/>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152D2497-BAFE-4BB7-8125-1AEDDDF8F492}" type="datetime2">
              <a:rPr lang="en-US"/>
              <a:pPr>
                <a:defRPr/>
              </a:pPr>
              <a:t>Thursday, January 28, 2016</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sz="1000">
                <a:solidFill>
                  <a:schemeClr val="tx1"/>
                </a:solidFill>
              </a:defRPr>
            </a:lvl1pPr>
            <a:extLst/>
          </a:lstStyle>
          <a:p>
            <a:pPr>
              <a:defRPr/>
            </a:pPr>
            <a:fld id="{543C74BC-B39A-48E2-84E6-284F348B77BA}"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de-DE" smtClean="0"/>
              <a:t>Titelmasterformat durch Klicken bearbeiten</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lvl1pPr>
              <a:defRPr/>
            </a:lvl1pPr>
            <a:extLst/>
          </a:lstStyle>
          <a:p>
            <a:pPr>
              <a:defRPr/>
            </a:pPr>
            <a:fld id="{6DC660DA-4A5C-40DC-8CD1-0CF5A8681B77}" type="datetime2">
              <a:rPr lang="en-US"/>
              <a:pPr>
                <a:defRPr/>
              </a:pPr>
              <a:t>Thursday, January 28, 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sz="1000">
                <a:solidFill>
                  <a:schemeClr val="tx1"/>
                </a:solidFill>
              </a:defRPr>
            </a:lvl1pPr>
            <a:extLst/>
          </a:lstStyle>
          <a:p>
            <a:pPr>
              <a:defRPr/>
            </a:pPr>
            <a:fld id="{B695D4B4-1603-4B48-AB5D-BE8735B7A000}"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5" name="Shape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Shape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371568"/>
            <a:ext cx="7162800" cy="648232"/>
          </a:xfrm>
          <a:noFill/>
        </p:spPr>
        <p:txBody>
          <a:bodyPr/>
          <a:lstStyle>
            <a:lvl1pPr marL="0" marR="18288" indent="0" algn="r">
              <a:buNone/>
              <a:defRPr sz="1400"/>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de-DE" smtClean="0"/>
              <a:t>Titelmasterformat durch Klicken bearbeiten</a:t>
            </a:r>
            <a:endParaRPr lang="en-US" dirty="0"/>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322EC098-7EDD-4C6F-AA6F-2B17799E540D}" type="datetime2">
              <a:rPr lang="en-US"/>
              <a:pPr>
                <a:defRPr/>
              </a:pPr>
              <a:t>Thursday, January 28, 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z="1000">
                <a:solidFill>
                  <a:schemeClr val="tx1"/>
                </a:solidFill>
              </a:defRPr>
            </a:lvl1pPr>
            <a:extLst/>
          </a:lstStyle>
          <a:p>
            <a:pPr>
              <a:defRPr/>
            </a:pPr>
            <a:fld id="{12CF1347-3906-47B6-80D4-A39B4F5E0A15}" type="slidenum">
              <a:rPr lang="en-US"/>
              <a:pPr>
                <a:defRPr/>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Shape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de-DE" smtClean="0"/>
              <a:t>Titelmasterformat durch Klicken bearbeiten</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fontAlgn="auto">
              <a:spcBef>
                <a:spcPts val="0"/>
              </a:spcBef>
              <a:spcAft>
                <a:spcPts val="0"/>
              </a:spcAft>
              <a:defRPr sz="1000">
                <a:solidFill>
                  <a:schemeClr val="tx1"/>
                </a:solidFill>
                <a:latin typeface="+mn-lt"/>
                <a:cs typeface="+mn-cs"/>
              </a:defRPr>
            </a:lvl1pPr>
            <a:extLst/>
          </a:lstStyle>
          <a:p>
            <a:pPr>
              <a:defRPr/>
            </a:pPr>
            <a:fld id="{0C9102F9-B13C-41F5-8DBF-26A4DF9F49EA}" type="datetime2">
              <a:rPr lang="en-US"/>
              <a:pPr>
                <a:defRPr/>
              </a:pPr>
              <a:t>Thursday, January 28, 2016</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fontAlgn="auto">
              <a:spcBef>
                <a:spcPts val="0"/>
              </a:spcBef>
              <a:spcAft>
                <a:spcPts val="0"/>
              </a:spcAft>
              <a:defRPr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fontAlgn="auto">
              <a:spcBef>
                <a:spcPts val="0"/>
              </a:spcBef>
              <a:spcAft>
                <a:spcPts val="0"/>
              </a:spcAft>
              <a:defRPr sz="1400" b="0">
                <a:solidFill>
                  <a:schemeClr val="tx2">
                    <a:shade val="50000"/>
                  </a:schemeClr>
                </a:solidFill>
                <a:latin typeface="+mn-lt"/>
                <a:cs typeface="+mn-cs"/>
              </a:defRPr>
            </a:lvl1pPr>
            <a:extLst/>
          </a:lstStyle>
          <a:p>
            <a:pPr>
              <a:defRPr/>
            </a:pPr>
            <a:fld id="{95EBDC56-E314-4663-823D-6760CE573A43}"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5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1124744"/>
            <a:ext cx="7772400" cy="1829761"/>
          </a:xfrm>
        </p:spPr>
        <p:txBody>
          <a:bodyPr>
            <a:normAutofit/>
          </a:bodyPr>
          <a:lstStyle/>
          <a:p>
            <a:pPr eaLnBrk="1" fontAlgn="auto" hangingPunct="1">
              <a:spcAft>
                <a:spcPts val="0"/>
              </a:spcAft>
              <a:defRPr/>
            </a:pPr>
            <a:r>
              <a:rPr lang="de-DE" dirty="0" smtClean="0">
                <a:effectLst/>
              </a:rPr>
              <a:t>Insolvenzpläne in „Kleinverfahren“</a:t>
            </a:r>
            <a:endParaRPr lang="de-DE" dirty="0"/>
          </a:p>
        </p:txBody>
      </p:sp>
      <p:sp>
        <p:nvSpPr>
          <p:cNvPr id="14338" name="Rectangle 2"/>
          <p:cNvSpPr>
            <a:spLocks noGrp="1"/>
          </p:cNvSpPr>
          <p:nvPr>
            <p:ph type="subTitle" idx="1"/>
          </p:nvPr>
        </p:nvSpPr>
        <p:spPr>
          <a:xfrm>
            <a:off x="684213" y="3716338"/>
            <a:ext cx="7772400" cy="1200150"/>
          </a:xfrm>
        </p:spPr>
        <p:txBody>
          <a:bodyPr/>
          <a:lstStyle/>
          <a:p>
            <a:pPr marR="0" eaLnBrk="1" hangingPunct="1"/>
            <a:r>
              <a:rPr lang="de-DE" dirty="0" err="1" smtClean="0"/>
              <a:t>RiAG</a:t>
            </a:r>
            <a:r>
              <a:rPr lang="de-DE" dirty="0" smtClean="0"/>
              <a:t> Dr. Daniel Blankenburg, Hannover</a:t>
            </a:r>
          </a:p>
        </p:txBody>
      </p:sp>
    </p:spTree>
    <p:extLst>
      <p:ext uri="{BB962C8B-B14F-4D97-AF65-F5344CB8AC3E}">
        <p14:creationId xmlns:p14="http://schemas.microsoft.com/office/powerpoint/2010/main" val="142527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Nachzügler/ Verschwiegene Gläubiger</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8" name="Textfeld 17"/>
          <p:cNvSpPr txBox="1">
            <a:spLocks noChangeArrowheads="1"/>
          </p:cNvSpPr>
          <p:nvPr/>
        </p:nvSpPr>
        <p:spPr bwMode="auto">
          <a:xfrm>
            <a:off x="1259630" y="1772816"/>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Ausschlussklausel</a:t>
            </a:r>
          </a:p>
        </p:txBody>
      </p:sp>
      <p:sp>
        <p:nvSpPr>
          <p:cNvPr id="9" name="Textfeld 17"/>
          <p:cNvSpPr txBox="1">
            <a:spLocks noChangeArrowheads="1"/>
          </p:cNvSpPr>
          <p:nvPr/>
        </p:nvSpPr>
        <p:spPr bwMode="auto">
          <a:xfrm>
            <a:off x="1258763" y="5867980"/>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Bildung eines Topfes zur Absicherung der Erfüllbarkeit</a:t>
            </a:r>
          </a:p>
        </p:txBody>
      </p:sp>
      <p:sp>
        <p:nvSpPr>
          <p:cNvPr id="12" name="Textfeld 17"/>
          <p:cNvSpPr txBox="1">
            <a:spLocks noChangeArrowheads="1"/>
          </p:cNvSpPr>
          <p:nvPr/>
        </p:nvSpPr>
        <p:spPr bwMode="auto">
          <a:xfrm>
            <a:off x="1553114" y="2142148"/>
            <a:ext cx="7705725" cy="923330"/>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Möglich ist es, eine Ausschlussklausel bezüglich der Verteilung analog § 189 InsO in den Plan aufzunehmen (vgl. </a:t>
            </a:r>
            <a:r>
              <a:rPr lang="de-DE" dirty="0"/>
              <a:t>BGH NZI 2010, </a:t>
            </a:r>
            <a:r>
              <a:rPr lang="de-DE" dirty="0" smtClean="0"/>
              <a:t>734)</a:t>
            </a:r>
            <a:r>
              <a:rPr lang="de-DE" dirty="0" smtClean="0">
                <a:latin typeface="Lucida Sans Unicode" pitchFamily="34" charset="0"/>
              </a:rPr>
              <a:t> </a:t>
            </a:r>
          </a:p>
        </p:txBody>
      </p:sp>
      <p:sp>
        <p:nvSpPr>
          <p:cNvPr id="13" name="Textfeld 17"/>
          <p:cNvSpPr txBox="1">
            <a:spLocks noChangeArrowheads="1"/>
          </p:cNvSpPr>
          <p:nvPr/>
        </p:nvSpPr>
        <p:spPr bwMode="auto">
          <a:xfrm>
            <a:off x="1547664" y="4221088"/>
            <a:ext cx="7705725" cy="923330"/>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Im Übrigen sind Präklusionsklauseln unzulässig (vgl. BGH NZI 2015, 697; vehement dagegen unter Berufung auf § 217 InsO Lüer/Streit, in: Uhlenbruck, § 254b Rdn. 12 ff.)</a:t>
            </a:r>
          </a:p>
        </p:txBody>
      </p:sp>
      <p:sp>
        <p:nvSpPr>
          <p:cNvPr id="14" name="Textfeld 17"/>
          <p:cNvSpPr txBox="1">
            <a:spLocks noChangeArrowheads="1"/>
          </p:cNvSpPr>
          <p:nvPr/>
        </p:nvSpPr>
        <p:spPr bwMode="auto">
          <a:xfrm>
            <a:off x="1547665" y="3068960"/>
            <a:ext cx="7563936" cy="1200329"/>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
            </a:pPr>
            <a:r>
              <a:rPr lang="de-DE" b="1" u="sng" dirty="0" smtClean="0">
                <a:latin typeface="Lucida Sans Unicode" pitchFamily="34" charset="0"/>
              </a:rPr>
              <a:t>Achtung</a:t>
            </a:r>
            <a:r>
              <a:rPr lang="de-DE" dirty="0" smtClean="0">
                <a:latin typeface="Lucida Sans Unicode" pitchFamily="34" charset="0"/>
              </a:rPr>
              <a:t>: Damit ist nur die Teilung ausgeschlossen, nicht jedoch die Geltendmachung einer Quote nach Abschuss des Verfahrens (häufig wird Klausel als allgemeine Ausschussfrist verstanden)</a:t>
            </a:r>
          </a:p>
        </p:txBody>
      </p:sp>
      <p:sp>
        <p:nvSpPr>
          <p:cNvPr id="10" name="Textfeld 17"/>
          <p:cNvSpPr txBox="1">
            <a:spLocks noChangeArrowheads="1"/>
          </p:cNvSpPr>
          <p:nvPr/>
        </p:nvSpPr>
        <p:spPr bwMode="auto">
          <a:xfrm>
            <a:off x="1547663" y="5144418"/>
            <a:ext cx="7705725" cy="646331"/>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BGH, </a:t>
            </a:r>
            <a:r>
              <a:rPr lang="de-DE" dirty="0">
                <a:latin typeface="Lucida Sans Unicode" pitchFamily="34" charset="0"/>
              </a:rPr>
              <a:t>Beschluss vom 03.12.2015, IX ZA </a:t>
            </a:r>
            <a:r>
              <a:rPr lang="de-DE" dirty="0" smtClean="0">
                <a:latin typeface="Lucida Sans Unicode" pitchFamily="34" charset="0"/>
              </a:rPr>
              <a:t>32/14: Auch bei beantragter RSB ist Ausschlussklausel unwirksam</a:t>
            </a:r>
          </a:p>
        </p:txBody>
      </p:sp>
    </p:spTree>
    <p:extLst>
      <p:ext uri="{BB962C8B-B14F-4D97-AF65-F5344CB8AC3E}">
        <p14:creationId xmlns:p14="http://schemas.microsoft.com/office/powerpoint/2010/main" val="400298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Besondere Gläubiger</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7" name="Textfeld 17"/>
          <p:cNvSpPr txBox="1">
            <a:spLocks noChangeArrowheads="1"/>
          </p:cNvSpPr>
          <p:nvPr/>
        </p:nvSpPr>
        <p:spPr bwMode="auto">
          <a:xfrm>
            <a:off x="981075" y="1844824"/>
            <a:ext cx="7705725" cy="369332"/>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Drohender bzw. gestellter Versagungsantrag</a:t>
            </a:r>
            <a:endParaRPr lang="de-DE" dirty="0">
              <a:latin typeface="Lucida Sans Unicode" pitchFamily="34" charset="0"/>
            </a:endParaRPr>
          </a:p>
        </p:txBody>
      </p:sp>
      <p:sp>
        <p:nvSpPr>
          <p:cNvPr id="8" name="Textfeld 17"/>
          <p:cNvSpPr txBox="1">
            <a:spLocks noChangeArrowheads="1"/>
          </p:cNvSpPr>
          <p:nvPr/>
        </p:nvSpPr>
        <p:spPr bwMode="auto">
          <a:xfrm>
            <a:off x="1259630" y="2238855"/>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Für Gläubiger wäre dann Vollstreckung 30 Jahre möglich</a:t>
            </a:r>
          </a:p>
        </p:txBody>
      </p:sp>
      <p:sp>
        <p:nvSpPr>
          <p:cNvPr id="9" name="Textfeld 17"/>
          <p:cNvSpPr txBox="1">
            <a:spLocks noChangeArrowheads="1"/>
          </p:cNvSpPr>
          <p:nvPr/>
        </p:nvSpPr>
        <p:spPr bwMode="auto">
          <a:xfrm>
            <a:off x="1235709" y="2649686"/>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Keine 100% Befriedigung möglich</a:t>
            </a:r>
          </a:p>
        </p:txBody>
      </p:sp>
      <p:sp>
        <p:nvSpPr>
          <p:cNvPr id="16" name="Textfeld 17"/>
          <p:cNvSpPr txBox="1">
            <a:spLocks noChangeArrowheads="1"/>
          </p:cNvSpPr>
          <p:nvPr/>
        </p:nvSpPr>
        <p:spPr bwMode="auto">
          <a:xfrm>
            <a:off x="1619672" y="3059668"/>
            <a:ext cx="7705725" cy="369332"/>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Ggfs. Ungleichbehandlung mit anderen Gläubigern</a:t>
            </a:r>
          </a:p>
        </p:txBody>
      </p:sp>
      <p:sp>
        <p:nvSpPr>
          <p:cNvPr id="17" name="Textfeld 17"/>
          <p:cNvSpPr txBox="1">
            <a:spLocks noChangeArrowheads="1"/>
          </p:cNvSpPr>
          <p:nvPr/>
        </p:nvSpPr>
        <p:spPr bwMode="auto">
          <a:xfrm>
            <a:off x="1619672" y="3419708"/>
            <a:ext cx="7705725" cy="646331"/>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Praktisch würde Regelung dazu führen, dass sämtliche Gläubiger einen Antrag stellen würden</a:t>
            </a:r>
          </a:p>
        </p:txBody>
      </p:sp>
      <p:sp>
        <p:nvSpPr>
          <p:cNvPr id="18" name="Textfeld 17"/>
          <p:cNvSpPr txBox="1">
            <a:spLocks noChangeArrowheads="1"/>
          </p:cNvSpPr>
          <p:nvPr/>
        </p:nvSpPr>
        <p:spPr bwMode="auto">
          <a:xfrm>
            <a:off x="1235708" y="4073884"/>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Lösungsmöglichkeit: Topfbildung/ Nichtaufführen der Problematik im Plan</a:t>
            </a:r>
          </a:p>
        </p:txBody>
      </p:sp>
    </p:spTree>
    <p:extLst>
      <p:ext uri="{BB962C8B-B14F-4D97-AF65-F5344CB8AC3E}">
        <p14:creationId xmlns:p14="http://schemas.microsoft.com/office/powerpoint/2010/main" val="23433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Besondere Gläubiger</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7" name="Textfeld 17"/>
          <p:cNvSpPr txBox="1">
            <a:spLocks noChangeArrowheads="1"/>
          </p:cNvSpPr>
          <p:nvPr/>
        </p:nvSpPr>
        <p:spPr bwMode="auto">
          <a:xfrm>
            <a:off x="981075" y="1844824"/>
            <a:ext cx="7705725" cy="369332"/>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Forderungsanmeldung gemäß § 302 InsO</a:t>
            </a:r>
            <a:endParaRPr lang="de-DE" dirty="0">
              <a:latin typeface="Lucida Sans Unicode" pitchFamily="34" charset="0"/>
            </a:endParaRPr>
          </a:p>
        </p:txBody>
      </p:sp>
      <p:sp>
        <p:nvSpPr>
          <p:cNvPr id="8" name="Textfeld 17"/>
          <p:cNvSpPr txBox="1">
            <a:spLocks noChangeArrowheads="1"/>
          </p:cNvSpPr>
          <p:nvPr/>
        </p:nvSpPr>
        <p:spPr bwMode="auto">
          <a:xfrm>
            <a:off x="1259630" y="2238855"/>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Für Gläubiger ist Vollstreckung 30 Jahre möglich</a:t>
            </a:r>
          </a:p>
        </p:txBody>
      </p:sp>
      <p:sp>
        <p:nvSpPr>
          <p:cNvPr id="9" name="Textfeld 17"/>
          <p:cNvSpPr txBox="1">
            <a:spLocks noChangeArrowheads="1"/>
          </p:cNvSpPr>
          <p:nvPr/>
        </p:nvSpPr>
        <p:spPr bwMode="auto">
          <a:xfrm>
            <a:off x="1259630" y="2653005"/>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Bildung einer gesonderten Gruppe ist zulässig (AG Hannover, ZInsO 2015, 2385)</a:t>
            </a:r>
          </a:p>
        </p:txBody>
      </p:sp>
      <p:sp>
        <p:nvSpPr>
          <p:cNvPr id="16" name="Textfeld 17"/>
          <p:cNvSpPr txBox="1">
            <a:spLocks noChangeArrowheads="1"/>
          </p:cNvSpPr>
          <p:nvPr/>
        </p:nvSpPr>
        <p:spPr bwMode="auto">
          <a:xfrm>
            <a:off x="1259630" y="3299336"/>
            <a:ext cx="7345683" cy="923330"/>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a:latin typeface="Lucida Sans Unicode" pitchFamily="34" charset="0"/>
              </a:rPr>
              <a:t>Problem: Stimmt eine Gruppe nicht zu, könnte einer Zustimmungsersetzung § 245 Abs. 2 Nr. 3 InsO entgegenstehen</a:t>
            </a:r>
          </a:p>
        </p:txBody>
      </p:sp>
      <p:sp>
        <p:nvSpPr>
          <p:cNvPr id="10" name="Textfeld 9"/>
          <p:cNvSpPr txBox="1">
            <a:spLocks noChangeArrowheads="1"/>
          </p:cNvSpPr>
          <p:nvPr/>
        </p:nvSpPr>
        <p:spPr bwMode="auto">
          <a:xfrm>
            <a:off x="1259630" y="4293096"/>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Lösungsmöglichkeit: Topfbildung</a:t>
            </a:r>
          </a:p>
        </p:txBody>
      </p:sp>
    </p:spTree>
    <p:extLst>
      <p:ext uri="{BB962C8B-B14F-4D97-AF65-F5344CB8AC3E}">
        <p14:creationId xmlns:p14="http://schemas.microsoft.com/office/powerpoint/2010/main" val="31466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6"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Kosten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9" name="Textfeld 17"/>
          <p:cNvSpPr txBox="1">
            <a:spLocks noChangeArrowheads="1"/>
          </p:cNvSpPr>
          <p:nvPr/>
        </p:nvSpPr>
        <p:spPr bwMode="auto">
          <a:xfrm>
            <a:off x="1259632" y="2197912"/>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 53 InsO: Kosten müssen vorab befriedigt werden</a:t>
            </a:r>
          </a:p>
        </p:txBody>
      </p:sp>
      <p:sp>
        <p:nvSpPr>
          <p:cNvPr id="14" name="Textfeld 17"/>
          <p:cNvSpPr txBox="1">
            <a:spLocks noChangeArrowheads="1"/>
          </p:cNvSpPr>
          <p:nvPr/>
        </p:nvSpPr>
        <p:spPr bwMode="auto">
          <a:xfrm>
            <a:off x="915337" y="1830373"/>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Kosten im Regelverfahren</a:t>
            </a:r>
            <a:endParaRPr lang="de-DE" dirty="0">
              <a:latin typeface="Lucida Sans Unicode" pitchFamily="34" charset="0"/>
            </a:endParaRPr>
          </a:p>
        </p:txBody>
      </p:sp>
      <p:sp>
        <p:nvSpPr>
          <p:cNvPr id="15" name="Textfeld 17"/>
          <p:cNvSpPr txBox="1">
            <a:spLocks noChangeArrowheads="1"/>
          </p:cNvSpPr>
          <p:nvPr/>
        </p:nvSpPr>
        <p:spPr bwMode="auto">
          <a:xfrm>
            <a:off x="1259631" y="2567244"/>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Verteilung der Masse erfolgt erst danach</a:t>
            </a:r>
          </a:p>
        </p:txBody>
      </p:sp>
      <p:sp>
        <p:nvSpPr>
          <p:cNvPr id="16" name="Textfeld 17"/>
          <p:cNvSpPr txBox="1">
            <a:spLocks noChangeArrowheads="1"/>
          </p:cNvSpPr>
          <p:nvPr/>
        </p:nvSpPr>
        <p:spPr bwMode="auto">
          <a:xfrm>
            <a:off x="915337" y="299323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Handhabung im Planverfahren</a:t>
            </a:r>
            <a:endParaRPr lang="de-DE" dirty="0">
              <a:latin typeface="Lucida Sans Unicode" pitchFamily="34" charset="0"/>
            </a:endParaRPr>
          </a:p>
        </p:txBody>
      </p:sp>
      <p:sp>
        <p:nvSpPr>
          <p:cNvPr id="17" name="Textfeld 17"/>
          <p:cNvSpPr txBox="1">
            <a:spLocks noChangeArrowheads="1"/>
          </p:cNvSpPr>
          <p:nvPr/>
        </p:nvSpPr>
        <p:spPr bwMode="auto">
          <a:xfrm>
            <a:off x="1259631" y="3360773"/>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 258 Abs. 2 InsO: Vor Aufhebung des Verfahrens sind Kosten zu berichtigen</a:t>
            </a:r>
          </a:p>
        </p:txBody>
      </p:sp>
      <p:sp>
        <p:nvSpPr>
          <p:cNvPr id="18" name="Textfeld 17"/>
          <p:cNvSpPr txBox="1">
            <a:spLocks noChangeArrowheads="1"/>
          </p:cNvSpPr>
          <p:nvPr/>
        </p:nvSpPr>
        <p:spPr bwMode="auto">
          <a:xfrm>
            <a:off x="1259630" y="4010339"/>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Auszahlung erst dann, wenn Kosten berichtigt (§ 53 InsO gilt weiter)</a:t>
            </a:r>
          </a:p>
        </p:txBody>
      </p:sp>
      <p:sp>
        <p:nvSpPr>
          <p:cNvPr id="19" name="Textfeld 18"/>
          <p:cNvSpPr txBox="1">
            <a:spLocks noChangeArrowheads="1"/>
          </p:cNvSpPr>
          <p:nvPr/>
        </p:nvSpPr>
        <p:spPr bwMode="auto">
          <a:xfrm>
            <a:off x="1255979" y="4654877"/>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Kostendeckung gesichert, da Schuldner bis zur Aufhebung keine Verfügungsbefugnis hat</a:t>
            </a:r>
          </a:p>
        </p:txBody>
      </p:sp>
    </p:spTree>
    <p:extLst>
      <p:ext uri="{BB962C8B-B14F-4D97-AF65-F5344CB8AC3E}">
        <p14:creationId xmlns:p14="http://schemas.microsoft.com/office/powerpoint/2010/main" val="34638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Kosten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7" name="Textfeld 17"/>
          <p:cNvSpPr txBox="1">
            <a:spLocks noChangeArrowheads="1"/>
          </p:cNvSpPr>
          <p:nvPr/>
        </p:nvSpPr>
        <p:spPr bwMode="auto">
          <a:xfrm>
            <a:off x="1255980" y="1919486"/>
            <a:ext cx="7416824" cy="369332"/>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Fehlende Kostenregelung im Plan</a:t>
            </a:r>
          </a:p>
        </p:txBody>
      </p:sp>
      <p:sp>
        <p:nvSpPr>
          <p:cNvPr id="12" name="Textfeld 17"/>
          <p:cNvSpPr txBox="1">
            <a:spLocks noChangeArrowheads="1"/>
          </p:cNvSpPr>
          <p:nvPr/>
        </p:nvSpPr>
        <p:spPr bwMode="auto">
          <a:xfrm>
            <a:off x="1547665" y="2308145"/>
            <a:ext cx="7416824"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Mai, Insolvenzplan</a:t>
            </a:r>
            <a:r>
              <a:rPr lang="de-DE" dirty="0">
                <a:latin typeface="Lucida Sans Unicode" pitchFamily="34" charset="0"/>
              </a:rPr>
              <a:t>: Sind Kosten des Verfahrens nicht gedeckt, ist Insolvenzplan gemäß § 231 Abs. 1 Nr. 2 Alt. 2 InsO zurückzuweisen</a:t>
            </a:r>
            <a:endParaRPr lang="de-DE" dirty="0" smtClean="0">
              <a:latin typeface="Lucida Sans Unicode" pitchFamily="34" charset="0"/>
            </a:endParaRPr>
          </a:p>
        </p:txBody>
      </p:sp>
      <p:sp>
        <p:nvSpPr>
          <p:cNvPr id="13" name="Textfeld 17"/>
          <p:cNvSpPr txBox="1">
            <a:spLocks noChangeArrowheads="1"/>
          </p:cNvSpPr>
          <p:nvPr/>
        </p:nvSpPr>
        <p:spPr bwMode="auto">
          <a:xfrm>
            <a:off x="1547664" y="3231299"/>
            <a:ext cx="7416824"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Bestätigung ist jedoch nicht von der Kostenregelung abhängig, da diese nur die Aufhebung des Verfahrens ermöglichen soll</a:t>
            </a:r>
          </a:p>
        </p:txBody>
      </p:sp>
      <p:sp>
        <p:nvSpPr>
          <p:cNvPr id="20" name="Textfeld 17"/>
          <p:cNvSpPr txBox="1">
            <a:spLocks noChangeArrowheads="1"/>
          </p:cNvSpPr>
          <p:nvPr/>
        </p:nvSpPr>
        <p:spPr bwMode="auto">
          <a:xfrm>
            <a:off x="1547664" y="4154453"/>
            <a:ext cx="7416824"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Zurückweisung nach § 250 Nr. 2 InsO nur, wenn Plan Regelung enthält, dass Kosten nachrangig zu befriedigen sind (offengelassen in BGH ZinsO 2011, 1064 Rdn. 12)</a:t>
            </a:r>
          </a:p>
        </p:txBody>
      </p:sp>
    </p:spTree>
    <p:extLst>
      <p:ext uri="{BB962C8B-B14F-4D97-AF65-F5344CB8AC3E}">
        <p14:creationId xmlns:p14="http://schemas.microsoft.com/office/powerpoint/2010/main" val="43690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P spid="13"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Kosten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7" name="Textfeld 17"/>
          <p:cNvSpPr txBox="1">
            <a:spLocks noChangeArrowheads="1"/>
          </p:cNvSpPr>
          <p:nvPr/>
        </p:nvSpPr>
        <p:spPr bwMode="auto">
          <a:xfrm>
            <a:off x="1255979" y="1919486"/>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Kostenstundung</a:t>
            </a:r>
          </a:p>
        </p:txBody>
      </p:sp>
      <p:sp>
        <p:nvSpPr>
          <p:cNvPr id="12" name="Textfeld 17"/>
          <p:cNvSpPr txBox="1">
            <a:spLocks noChangeArrowheads="1"/>
          </p:cNvSpPr>
          <p:nvPr/>
        </p:nvSpPr>
        <p:spPr bwMode="auto">
          <a:xfrm>
            <a:off x="1547665" y="2308145"/>
            <a:ext cx="7420020" cy="369332"/>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Kosten sind auch dann zu befriedigen</a:t>
            </a:r>
          </a:p>
        </p:txBody>
      </p:sp>
      <p:sp>
        <p:nvSpPr>
          <p:cNvPr id="13" name="Textfeld 17"/>
          <p:cNvSpPr txBox="1">
            <a:spLocks noChangeArrowheads="1"/>
          </p:cNvSpPr>
          <p:nvPr/>
        </p:nvSpPr>
        <p:spPr bwMode="auto">
          <a:xfrm>
            <a:off x="1541685" y="2677301"/>
            <a:ext cx="7420020" cy="646331"/>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Kostenstundung endet mit Aufhebung, § 4b InsO ist nicht möglich (BGH ZinsO 2011, 1064)</a:t>
            </a:r>
          </a:p>
        </p:txBody>
      </p:sp>
      <p:sp>
        <p:nvSpPr>
          <p:cNvPr id="20" name="Textfeld 17"/>
          <p:cNvSpPr txBox="1">
            <a:spLocks noChangeArrowheads="1"/>
          </p:cNvSpPr>
          <p:nvPr/>
        </p:nvSpPr>
        <p:spPr bwMode="auto">
          <a:xfrm>
            <a:off x="1535705" y="3323632"/>
            <a:ext cx="7420020" cy="369332"/>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Keine Aufhebung der Kostenstundung erforderlich</a:t>
            </a:r>
          </a:p>
        </p:txBody>
      </p:sp>
      <p:sp>
        <p:nvSpPr>
          <p:cNvPr id="8" name="Textfeld 17"/>
          <p:cNvSpPr txBox="1">
            <a:spLocks noChangeArrowheads="1"/>
          </p:cNvSpPr>
          <p:nvPr/>
        </p:nvSpPr>
        <p:spPr bwMode="auto">
          <a:xfrm>
            <a:off x="1331641" y="3785121"/>
            <a:ext cx="7420020" cy="369332"/>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Abwicklung über Treuhandkonto des Schuldnervertreters</a:t>
            </a:r>
          </a:p>
        </p:txBody>
      </p:sp>
      <p:sp>
        <p:nvSpPr>
          <p:cNvPr id="9" name="Textfeld 17"/>
          <p:cNvSpPr txBox="1">
            <a:spLocks noChangeArrowheads="1"/>
          </p:cNvSpPr>
          <p:nvPr/>
        </p:nvSpPr>
        <p:spPr bwMode="auto">
          <a:xfrm>
            <a:off x="1563257" y="4173780"/>
            <a:ext cx="7420020" cy="646331"/>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Auszahlung steht Einschränkung der Verfügungsbefugnis nicht entgegen</a:t>
            </a:r>
          </a:p>
        </p:txBody>
      </p:sp>
      <p:sp>
        <p:nvSpPr>
          <p:cNvPr id="10" name="Textfeld 17"/>
          <p:cNvSpPr txBox="1">
            <a:spLocks noChangeArrowheads="1"/>
          </p:cNvSpPr>
          <p:nvPr/>
        </p:nvSpPr>
        <p:spPr bwMode="auto">
          <a:xfrm>
            <a:off x="1563257" y="4806789"/>
            <a:ext cx="7420020" cy="369332"/>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Auszahlung könnte ohne Deckung der Kosten erfolgen</a:t>
            </a:r>
          </a:p>
        </p:txBody>
      </p:sp>
      <p:sp>
        <p:nvSpPr>
          <p:cNvPr id="11" name="Textfeld 17"/>
          <p:cNvSpPr txBox="1">
            <a:spLocks noChangeArrowheads="1"/>
          </p:cNvSpPr>
          <p:nvPr/>
        </p:nvSpPr>
        <p:spPr bwMode="auto">
          <a:xfrm>
            <a:off x="1568842" y="5176121"/>
            <a:ext cx="7420020"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Sind Kosten nicht gedeckt, kann keine Aufhebung des Verfahrens erfolgen, so dass Insolvenzverwalter ggfs. Zahlungen gemäß § 131 Abs.1 Nr.1 InsO anfechten muss</a:t>
            </a:r>
          </a:p>
        </p:txBody>
      </p:sp>
    </p:spTree>
    <p:extLst>
      <p:ext uri="{BB962C8B-B14F-4D97-AF65-F5344CB8AC3E}">
        <p14:creationId xmlns:p14="http://schemas.microsoft.com/office/powerpoint/2010/main" val="282949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P spid="13" grpId="0"/>
      <p:bldP spid="20"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844824"/>
            <a:ext cx="7705725" cy="646331"/>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Plan muss gemäß § 257 Abs. 1 InsO iVm Tabelle vollstreckungs-fähigen Inhalt haben</a:t>
            </a:r>
            <a:endParaRPr lang="de-DE" dirty="0">
              <a:latin typeface="Lucida Sans Unicode" pitchFamily="34" charset="0"/>
            </a:endParaRPr>
          </a:p>
        </p:txBody>
      </p:sp>
      <p:sp>
        <p:nvSpPr>
          <p:cNvPr id="7" name="Textfeld 17"/>
          <p:cNvSpPr txBox="1">
            <a:spLocks noChangeArrowheads="1"/>
          </p:cNvSpPr>
          <p:nvPr/>
        </p:nvSpPr>
        <p:spPr bwMode="auto">
          <a:xfrm>
            <a:off x="899592" y="2564904"/>
            <a:ext cx="7705725" cy="369332"/>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Bedeutung der Vollstreckbarkeit</a:t>
            </a:r>
            <a:endParaRPr lang="de-DE" dirty="0">
              <a:latin typeface="Lucida Sans Unicode" pitchFamily="34" charset="0"/>
            </a:endParaRPr>
          </a:p>
        </p:txBody>
      </p:sp>
      <p:sp>
        <p:nvSpPr>
          <p:cNvPr id="8" name="Textfeld 17"/>
          <p:cNvSpPr txBox="1">
            <a:spLocks noChangeArrowheads="1"/>
          </p:cNvSpPr>
          <p:nvPr/>
        </p:nvSpPr>
        <p:spPr bwMode="auto">
          <a:xfrm>
            <a:off x="1255979" y="2995211"/>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Voraussetzung für die Vollstreckbarkeit, wenn der Schuldner nach der Aufhebung nicht zahlt</a:t>
            </a:r>
          </a:p>
        </p:txBody>
      </p:sp>
      <p:sp>
        <p:nvSpPr>
          <p:cNvPr id="9" name="Textfeld 17"/>
          <p:cNvSpPr txBox="1">
            <a:spLocks noChangeArrowheads="1"/>
          </p:cNvSpPr>
          <p:nvPr/>
        </p:nvSpPr>
        <p:spPr bwMode="auto">
          <a:xfrm>
            <a:off x="1259632" y="3718773"/>
            <a:ext cx="7705725" cy="923330"/>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Nur wenn eine Vollstreckbarkeit gegeben ist, können die Gläubiger die Voraussetzungen für ein Wiederaufleben gemäß </a:t>
            </a:r>
            <a:br>
              <a:rPr lang="de-DE" dirty="0" smtClean="0">
                <a:latin typeface="Lucida Sans Unicode" pitchFamily="34" charset="0"/>
              </a:rPr>
            </a:br>
            <a:r>
              <a:rPr lang="de-DE" dirty="0" smtClean="0">
                <a:latin typeface="Lucida Sans Unicode" pitchFamily="34" charset="0"/>
              </a:rPr>
              <a:t>§ 255 InsO herbeiführen</a:t>
            </a:r>
          </a:p>
        </p:txBody>
      </p:sp>
      <p:sp>
        <p:nvSpPr>
          <p:cNvPr id="10" name="Textfeld 17"/>
          <p:cNvSpPr txBox="1">
            <a:spLocks noChangeArrowheads="1"/>
          </p:cNvSpPr>
          <p:nvPr/>
        </p:nvSpPr>
        <p:spPr bwMode="auto">
          <a:xfrm>
            <a:off x="1259632" y="4737918"/>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Besondere Bedeutung für Nachzügler</a:t>
            </a:r>
          </a:p>
        </p:txBody>
      </p:sp>
    </p:spTree>
    <p:extLst>
      <p:ext uri="{BB962C8B-B14F-4D97-AF65-F5344CB8AC3E}">
        <p14:creationId xmlns:p14="http://schemas.microsoft.com/office/powerpoint/2010/main" val="355622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0" name="Textfeld 17"/>
          <p:cNvSpPr txBox="1">
            <a:spLocks noChangeArrowheads="1"/>
          </p:cNvSpPr>
          <p:nvPr/>
        </p:nvSpPr>
        <p:spPr bwMode="auto">
          <a:xfrm>
            <a:off x="1256435" y="1916832"/>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Besondere Bedeutung für Nachzügler</a:t>
            </a:r>
          </a:p>
        </p:txBody>
      </p:sp>
      <p:sp>
        <p:nvSpPr>
          <p:cNvPr id="11" name="Textfeld 17"/>
          <p:cNvSpPr txBox="1">
            <a:spLocks noChangeArrowheads="1"/>
          </p:cNvSpPr>
          <p:nvPr/>
        </p:nvSpPr>
        <p:spPr bwMode="auto">
          <a:xfrm>
            <a:off x="1544468" y="2339588"/>
            <a:ext cx="7420020" cy="646331"/>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Über § 254b InsO wirkt der Verzicht der beteiligten Gläubiger auch gegenüber Nachzüglern</a:t>
            </a:r>
          </a:p>
        </p:txBody>
      </p:sp>
      <p:sp>
        <p:nvSpPr>
          <p:cNvPr id="12" name="Textfeld 17"/>
          <p:cNvSpPr txBox="1">
            <a:spLocks noChangeArrowheads="1"/>
          </p:cNvSpPr>
          <p:nvPr/>
        </p:nvSpPr>
        <p:spPr bwMode="auto">
          <a:xfrm>
            <a:off x="1541271" y="3068960"/>
            <a:ext cx="7420020" cy="646331"/>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Folge: Die Forderung eines Nachzüglers besteht materiell nur noch insoweit, als sie nicht von dem Verzicht betroffen ist</a:t>
            </a:r>
          </a:p>
        </p:txBody>
      </p:sp>
      <p:sp>
        <p:nvSpPr>
          <p:cNvPr id="13" name="Textfeld 17"/>
          <p:cNvSpPr txBox="1">
            <a:spLocks noChangeArrowheads="1"/>
          </p:cNvSpPr>
          <p:nvPr/>
        </p:nvSpPr>
        <p:spPr bwMode="auto">
          <a:xfrm>
            <a:off x="1544467" y="3862789"/>
            <a:ext cx="7420020" cy="1200329"/>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Nach der Aufhebung des Verfahrens ist nur noch eine Leistungsklage möglich (Nicht mehr Feststellung der Forderung), so dass Forderung maximal bis zur Höhe des Verzichts eingeklagt werden kann</a:t>
            </a:r>
          </a:p>
        </p:txBody>
      </p:sp>
      <p:sp>
        <p:nvSpPr>
          <p:cNvPr id="14" name="Textfeld 17"/>
          <p:cNvSpPr txBox="1">
            <a:spLocks noChangeArrowheads="1"/>
          </p:cNvSpPr>
          <p:nvPr/>
        </p:nvSpPr>
        <p:spPr bwMode="auto">
          <a:xfrm>
            <a:off x="1544467" y="5157192"/>
            <a:ext cx="7420020"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Zivilgericht muss die Höhe der Durchsetzbarkeit bestimmen, was nur gelingen kann, wenn der Plan hinreichend bestimmt und damit vollstreckbar ist</a:t>
            </a:r>
          </a:p>
        </p:txBody>
      </p:sp>
    </p:spTree>
    <p:extLst>
      <p:ext uri="{BB962C8B-B14F-4D97-AF65-F5344CB8AC3E}">
        <p14:creationId xmlns:p14="http://schemas.microsoft.com/office/powerpoint/2010/main" val="65598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4" name="Textfeld 17"/>
          <p:cNvSpPr txBox="1">
            <a:spLocks noChangeArrowheads="1"/>
          </p:cNvSpPr>
          <p:nvPr/>
        </p:nvSpPr>
        <p:spPr bwMode="auto">
          <a:xfrm>
            <a:off x="915336" y="18972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Unzureichende Formulierungen</a:t>
            </a:r>
            <a:endParaRPr lang="de-DE" dirty="0">
              <a:latin typeface="Lucida Sans Unicode" pitchFamily="34" charset="0"/>
            </a:endParaRPr>
          </a:p>
        </p:txBody>
      </p:sp>
      <p:sp>
        <p:nvSpPr>
          <p:cNvPr id="15" name="Textfeld 17"/>
          <p:cNvSpPr txBox="1">
            <a:spLocks noChangeArrowheads="1"/>
          </p:cNvSpPr>
          <p:nvPr/>
        </p:nvSpPr>
        <p:spPr bwMode="auto">
          <a:xfrm>
            <a:off x="1255978" y="2266994"/>
            <a:ext cx="7708510" cy="3693319"/>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t>
            </a:r>
            <a:r>
              <a:rPr lang="de-DE" dirty="0">
                <a:latin typeface="Lucida Sans Unicode" pitchFamily="34" charset="0"/>
              </a:rPr>
              <a:t>Insolvenzgläubiger erhalten einheitlich auf ihre Forderungen eine Einmalzahlung in Höhe der Quote, die sich aus der Verteilung des nach Berichtigung der Kosten des Insolvenzverfahrens gemäß § 54 InsO verbleibenden Zahlbetrags von 15.500,- EUR zuzüglich des zu diesem Zeitpunkt auf dem Sonderkonto des Insolvenzverwalters vorhandenen Guthabens in Höhe von voraussichtlich 32.249,48 EUR auf alle festgestellten </a:t>
            </a:r>
            <a:r>
              <a:rPr lang="de-DE" dirty="0" smtClean="0">
                <a:latin typeface="Lucida Sans Unicode" pitchFamily="34" charset="0"/>
              </a:rPr>
              <a:t>Forderungen ergibt. </a:t>
            </a:r>
            <a:r>
              <a:rPr lang="de-DE" dirty="0">
                <a:latin typeface="Lucida Sans Unicode" pitchFamily="34" charset="0"/>
              </a:rPr>
              <a:t>Da sich dieser Betrag erst nach der Bestätigung des Insolvenzplans und dem Ergebnis bis dahin gegebenenfalls noch anhängig gemachter Feststellungsklagen ergibt, kann die endgültige Quote noch nicht benannt werden. … Der sich aus der Quote ergebende </a:t>
            </a:r>
            <a:r>
              <a:rPr lang="de-DE" dirty="0" smtClean="0">
                <a:latin typeface="Lucida Sans Unicode" pitchFamily="34" charset="0"/>
              </a:rPr>
              <a:t>Zahlbetrag </a:t>
            </a:r>
            <a:r>
              <a:rPr lang="de-DE" dirty="0">
                <a:latin typeface="Lucida Sans Unicode" pitchFamily="34" charset="0"/>
              </a:rPr>
              <a:t>ist fällig mit </a:t>
            </a:r>
            <a:r>
              <a:rPr lang="de-DE" dirty="0" smtClean="0">
                <a:latin typeface="Lucida Sans Unicode" pitchFamily="34" charset="0"/>
              </a:rPr>
              <a:t>Rechtskraft des Bestätigungsbeschlusses gemäß </a:t>
            </a:r>
            <a:r>
              <a:rPr lang="de-DE" dirty="0">
                <a:latin typeface="Lucida Sans Unicode" pitchFamily="34" charset="0"/>
              </a:rPr>
              <a:t>§ </a:t>
            </a:r>
            <a:r>
              <a:rPr lang="de-DE" dirty="0" smtClean="0">
                <a:latin typeface="Lucida Sans Unicode" pitchFamily="34" charset="0"/>
              </a:rPr>
              <a:t>248 </a:t>
            </a:r>
            <a:r>
              <a:rPr lang="de-DE" dirty="0">
                <a:latin typeface="Lucida Sans Unicode" pitchFamily="34" charset="0"/>
              </a:rPr>
              <a:t>InsO“</a:t>
            </a:r>
            <a:endParaRPr lang="de-DE" dirty="0" smtClean="0">
              <a:latin typeface="Lucida Sans Unicode" pitchFamily="34" charset="0"/>
            </a:endParaRPr>
          </a:p>
        </p:txBody>
      </p:sp>
    </p:spTree>
    <p:extLst>
      <p:ext uri="{BB962C8B-B14F-4D97-AF65-F5344CB8AC3E}">
        <p14:creationId xmlns:p14="http://schemas.microsoft.com/office/powerpoint/2010/main" val="393742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4" name="Textfeld 17"/>
          <p:cNvSpPr txBox="1">
            <a:spLocks noChangeArrowheads="1"/>
          </p:cNvSpPr>
          <p:nvPr/>
        </p:nvSpPr>
        <p:spPr bwMode="auto">
          <a:xfrm>
            <a:off x="899592" y="1919662"/>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Unzureichende Formulierungen</a:t>
            </a:r>
            <a:endParaRPr lang="de-DE" dirty="0">
              <a:latin typeface="Lucida Sans Unicode" pitchFamily="34" charset="0"/>
            </a:endParaRPr>
          </a:p>
        </p:txBody>
      </p:sp>
      <p:sp>
        <p:nvSpPr>
          <p:cNvPr id="15" name="Textfeld 17"/>
          <p:cNvSpPr txBox="1">
            <a:spLocks noChangeArrowheads="1"/>
          </p:cNvSpPr>
          <p:nvPr/>
        </p:nvSpPr>
        <p:spPr bwMode="auto">
          <a:xfrm>
            <a:off x="1240234" y="2289432"/>
            <a:ext cx="7708510" cy="3416320"/>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t>
            </a:r>
            <a:r>
              <a:rPr lang="de-DE" dirty="0">
                <a:latin typeface="Lucida Sans Unicode" pitchFamily="34" charset="0"/>
              </a:rPr>
              <a:t>Geht man von anerkannten Insolvenzforderungen in einer Größenordnung von 400.000,- EUR aus, wird die Quote voraussichtlich ca. 7,5 % betragen. Die Quote ist aber letztlich abhängig davon, welche Forderungen zur Insolvenztabelle festgestellt werden und mit welchen Beträge die Deutsche Bank nach Verwertung der Sicherheiten ausfällt, in jedem Fall ist die Quote aber bei Annahme des Insolvenzplans höher als 0%. … Die Gläubiger stunden ihre Rückstände zinslos und erhalten eine Einmalzahlung entsprechend der auf sie entfallenden Quote, welche sich aus der festgestellten Forderung und der nach den §§ 187 ff. InsO durch den Insolvenzverwalter zu berechnenden Verteilungsmasse ergibt“</a:t>
            </a:r>
            <a:endParaRPr lang="de-DE" dirty="0" smtClean="0">
              <a:latin typeface="Lucida Sans Unicode" pitchFamily="34" charset="0"/>
            </a:endParaRPr>
          </a:p>
        </p:txBody>
      </p:sp>
    </p:spTree>
    <p:extLst>
      <p:ext uri="{BB962C8B-B14F-4D97-AF65-F5344CB8AC3E}">
        <p14:creationId xmlns:p14="http://schemas.microsoft.com/office/powerpoint/2010/main" val="100175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Inhaltsplatzhalter 1"/>
          <p:cNvSpPr>
            <a:spLocks noGrp="1"/>
          </p:cNvSpPr>
          <p:nvPr>
            <p:ph idx="4294967295"/>
          </p:nvPr>
        </p:nvSpPr>
        <p:spPr>
          <a:xfrm>
            <a:off x="426368" y="1268760"/>
            <a:ext cx="8625136" cy="1523751"/>
          </a:xfrm>
        </p:spPr>
        <p:txBody>
          <a:bodyPr/>
          <a:lstStyle/>
          <a:p>
            <a:pPr eaLnBrk="1" hangingPunct="1"/>
            <a:r>
              <a:rPr lang="de-DE" dirty="0" smtClean="0"/>
              <a:t>Relevanz der alternativen Beendigungs-möglichkeiten in der gerichtlichen Praxis</a:t>
            </a:r>
          </a:p>
        </p:txBody>
      </p:sp>
      <p:sp>
        <p:nvSpPr>
          <p:cNvPr id="3" name="Titel 2"/>
          <p:cNvSpPr>
            <a:spLocks noGrp="1"/>
          </p:cNvSpPr>
          <p:nvPr>
            <p:ph type="title" idx="4294967295"/>
          </p:nvPr>
        </p:nvSpPr>
        <p:spPr/>
        <p:txBody>
          <a:bodyPr rtlCol="0"/>
          <a:lstStyle/>
          <a:p>
            <a:pPr eaLnBrk="1" fontAlgn="auto" hangingPunct="1">
              <a:spcAft>
                <a:spcPts val="0"/>
              </a:spcAft>
              <a:defRPr/>
            </a:pPr>
            <a:r>
              <a:rPr lang="de-DE" dirty="0" smtClean="0"/>
              <a:t>Einführung</a:t>
            </a:r>
            <a:endParaRPr lang="de-DE" dirty="0"/>
          </a:p>
        </p:txBody>
      </p:sp>
      <p:sp>
        <p:nvSpPr>
          <p:cNvPr id="5" name="Textfeld 17"/>
          <p:cNvSpPr txBox="1">
            <a:spLocks noChangeArrowheads="1"/>
          </p:cNvSpPr>
          <p:nvPr/>
        </p:nvSpPr>
        <p:spPr bwMode="auto">
          <a:xfrm>
            <a:off x="981075" y="222709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Planverfahren</a:t>
            </a:r>
            <a:endParaRPr lang="de-DE" dirty="0">
              <a:latin typeface="Lucida Sans Unicode" pitchFamily="34" charset="0"/>
            </a:endParaRPr>
          </a:p>
        </p:txBody>
      </p:sp>
      <p:sp>
        <p:nvSpPr>
          <p:cNvPr id="7" name="Textfeld 17"/>
          <p:cNvSpPr txBox="1">
            <a:spLocks noChangeArrowheads="1"/>
          </p:cNvSpPr>
          <p:nvPr/>
        </p:nvSpPr>
        <p:spPr bwMode="auto">
          <a:xfrm>
            <a:off x="981074" y="3464988"/>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Schuldbereinigungsplanverfahren</a:t>
            </a:r>
            <a:endParaRPr lang="de-DE" dirty="0">
              <a:latin typeface="Lucida Sans Unicode" pitchFamily="34" charset="0"/>
            </a:endParaRPr>
          </a:p>
        </p:txBody>
      </p:sp>
      <p:sp>
        <p:nvSpPr>
          <p:cNvPr id="8" name="Textfeld 17"/>
          <p:cNvSpPr txBox="1">
            <a:spLocks noChangeArrowheads="1"/>
          </p:cNvSpPr>
          <p:nvPr/>
        </p:nvSpPr>
        <p:spPr bwMode="auto">
          <a:xfrm>
            <a:off x="981074" y="4737286"/>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Vorzeitige Restschuldbefreiung</a:t>
            </a:r>
            <a:endParaRPr lang="de-DE" dirty="0">
              <a:latin typeface="Lucida Sans Unicode" pitchFamily="34" charset="0"/>
            </a:endParaRPr>
          </a:p>
        </p:txBody>
      </p:sp>
      <p:sp>
        <p:nvSpPr>
          <p:cNvPr id="9" name="Textfeld 17"/>
          <p:cNvSpPr txBox="1">
            <a:spLocks noChangeArrowheads="1"/>
          </p:cNvSpPr>
          <p:nvPr/>
        </p:nvSpPr>
        <p:spPr bwMode="auto">
          <a:xfrm>
            <a:off x="1345779" y="2634715"/>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Über 20 Verfahren seit dem 01.01.2014</a:t>
            </a:r>
            <a:endParaRPr lang="de-DE" dirty="0">
              <a:latin typeface="Lucida Sans Unicode" pitchFamily="34" charset="0"/>
            </a:endParaRPr>
          </a:p>
        </p:txBody>
      </p:sp>
      <p:sp>
        <p:nvSpPr>
          <p:cNvPr id="10" name="Textfeld 17"/>
          <p:cNvSpPr txBox="1">
            <a:spLocks noChangeArrowheads="1"/>
          </p:cNvSpPr>
          <p:nvPr/>
        </p:nvSpPr>
        <p:spPr bwMode="auto">
          <a:xfrm>
            <a:off x="1345779" y="3056749"/>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1 IK-Verfahren, mehrere Verfahren bei natürlichen Personen</a:t>
            </a:r>
            <a:endParaRPr lang="de-DE" dirty="0">
              <a:latin typeface="Lucida Sans Unicode" pitchFamily="34" charset="0"/>
            </a:endParaRPr>
          </a:p>
        </p:txBody>
      </p:sp>
      <p:sp>
        <p:nvSpPr>
          <p:cNvPr id="11" name="Textfeld 17"/>
          <p:cNvSpPr txBox="1">
            <a:spLocks noChangeArrowheads="1"/>
          </p:cNvSpPr>
          <p:nvPr/>
        </p:nvSpPr>
        <p:spPr bwMode="auto">
          <a:xfrm>
            <a:off x="1327443" y="3893913"/>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Keine statistische Auswertung</a:t>
            </a:r>
            <a:endParaRPr lang="de-DE" dirty="0">
              <a:latin typeface="Lucida Sans Unicode" pitchFamily="34" charset="0"/>
            </a:endParaRPr>
          </a:p>
        </p:txBody>
      </p:sp>
      <p:sp>
        <p:nvSpPr>
          <p:cNvPr id="12" name="Textfeld 17"/>
          <p:cNvSpPr txBox="1">
            <a:spLocks noChangeArrowheads="1"/>
          </p:cNvSpPr>
          <p:nvPr/>
        </p:nvSpPr>
        <p:spPr bwMode="auto">
          <a:xfrm>
            <a:off x="1327443" y="4315947"/>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Schätzung: 2 – 3% den IK-Verfahren</a:t>
            </a:r>
            <a:endParaRPr lang="de-DE" dirty="0">
              <a:latin typeface="Lucida Sans Unicode" pitchFamily="34" charset="0"/>
            </a:endParaRPr>
          </a:p>
        </p:txBody>
      </p:sp>
      <p:sp>
        <p:nvSpPr>
          <p:cNvPr id="13" name="Textfeld 17"/>
          <p:cNvSpPr txBox="1">
            <a:spLocks noChangeArrowheads="1"/>
          </p:cNvSpPr>
          <p:nvPr/>
        </p:nvSpPr>
        <p:spPr bwMode="auto">
          <a:xfrm>
            <a:off x="1346036" y="5159320"/>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Problem: Kosten auch bei Stundung berichtigt</a:t>
            </a:r>
            <a:endParaRPr lang="de-DE" dirty="0">
              <a:latin typeface="Lucida Sans Unicode" pitchFamily="34" charset="0"/>
            </a:endParaRPr>
          </a:p>
        </p:txBody>
      </p:sp>
      <p:sp>
        <p:nvSpPr>
          <p:cNvPr id="14" name="Textfeld 17"/>
          <p:cNvSpPr txBox="1">
            <a:spLocks noChangeArrowheads="1"/>
          </p:cNvSpPr>
          <p:nvPr/>
        </p:nvSpPr>
        <p:spPr bwMode="auto">
          <a:xfrm>
            <a:off x="1346036" y="5581354"/>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Während des Verfahrens eher kritisch, vgl. Blankenburg, ZinsO 2014, 1360 ff.</a:t>
            </a:r>
            <a:endParaRPr lang="de-DE" dirty="0">
              <a:latin typeface="Lucida Sans Unicode" pitchFamily="34" charset="0"/>
            </a:endParaRPr>
          </a:p>
        </p:txBody>
      </p:sp>
    </p:spTree>
    <p:extLst>
      <p:ext uri="{BB962C8B-B14F-4D97-AF65-F5344CB8AC3E}">
        <p14:creationId xmlns:p14="http://schemas.microsoft.com/office/powerpoint/2010/main" val="325072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fade">
                                      <p:cBhvr>
                                        <p:cTn id="7" dur="500"/>
                                        <p:tgtEl>
                                          <p:spTgt spid="51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p:bldP spid="5" grpId="0"/>
      <p:bldP spid="7" grpId="0"/>
      <p:bldP spid="8" grpId="0"/>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4" name="Textfeld 17"/>
          <p:cNvSpPr txBox="1">
            <a:spLocks noChangeArrowheads="1"/>
          </p:cNvSpPr>
          <p:nvPr/>
        </p:nvSpPr>
        <p:spPr bwMode="auto">
          <a:xfrm>
            <a:off x="899592" y="1919662"/>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Vollstreckbare Formulierungen</a:t>
            </a:r>
            <a:endParaRPr lang="de-DE" dirty="0">
              <a:latin typeface="Lucida Sans Unicode" pitchFamily="34" charset="0"/>
            </a:endParaRPr>
          </a:p>
        </p:txBody>
      </p:sp>
      <p:sp>
        <p:nvSpPr>
          <p:cNvPr id="15" name="Textfeld 17"/>
          <p:cNvSpPr txBox="1">
            <a:spLocks noChangeArrowheads="1"/>
          </p:cNvSpPr>
          <p:nvPr/>
        </p:nvSpPr>
        <p:spPr bwMode="auto">
          <a:xfrm>
            <a:off x="1240234" y="2372687"/>
            <a:ext cx="7708510" cy="1200329"/>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t>
            </a:r>
            <a:r>
              <a:rPr lang="de-DE" dirty="0">
                <a:latin typeface="Lucida Sans Unicode" pitchFamily="34" charset="0"/>
              </a:rPr>
              <a:t>Die Gläubiger, deren Forderung zur Tabelle festgestellt worden sind, erhalten eine Quote von 50% auf die zur Tabelle festgestellte Forderung. …Die Kosten des Insolvenzverfahrens werden von der Schuldnerin zusätzlich in voller Höhe gezahlt.“</a:t>
            </a:r>
            <a:endParaRPr lang="de-DE" dirty="0" smtClean="0">
              <a:latin typeface="Lucida Sans Unicode" pitchFamily="34" charset="0"/>
            </a:endParaRPr>
          </a:p>
        </p:txBody>
      </p:sp>
      <p:sp>
        <p:nvSpPr>
          <p:cNvPr id="6" name="Textfeld 17"/>
          <p:cNvSpPr txBox="1">
            <a:spLocks noChangeArrowheads="1"/>
          </p:cNvSpPr>
          <p:nvPr/>
        </p:nvSpPr>
        <p:spPr bwMode="auto">
          <a:xfrm>
            <a:off x="1240234" y="3679864"/>
            <a:ext cx="7708510" cy="1477328"/>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t>
            </a:r>
            <a:r>
              <a:rPr lang="de-DE" dirty="0">
                <a:latin typeface="Lucida Sans Unicode" pitchFamily="34" charset="0"/>
              </a:rPr>
              <a:t>Die Gläubiger erlassen ihre Forderung in Höhe von 97,61 %. Die Quotenzahlungen sind am Ende des Monats fällig, der auf die Festsetzung der Massekosten und die Abnahme der Schlussrechnung des Insolvenzverwalters folgt.“ (vgl. BGH ZinsO 2012, 1359)</a:t>
            </a:r>
            <a:endParaRPr lang="de-DE" dirty="0" smtClean="0">
              <a:latin typeface="Lucida Sans Unicode" pitchFamily="34" charset="0"/>
            </a:endParaRPr>
          </a:p>
        </p:txBody>
      </p:sp>
    </p:spTree>
    <p:extLst>
      <p:ext uri="{BB962C8B-B14F-4D97-AF65-F5344CB8AC3E}">
        <p14:creationId xmlns:p14="http://schemas.microsoft.com/office/powerpoint/2010/main" val="57201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Vollstreckbarkeit</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4" name="Textfeld 17"/>
          <p:cNvSpPr txBox="1">
            <a:spLocks noChangeArrowheads="1"/>
          </p:cNvSpPr>
          <p:nvPr/>
        </p:nvSpPr>
        <p:spPr bwMode="auto">
          <a:xfrm>
            <a:off x="899592" y="1919662"/>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Problematische Formulierung</a:t>
            </a:r>
            <a:endParaRPr lang="de-DE" dirty="0">
              <a:latin typeface="Lucida Sans Unicode" pitchFamily="34" charset="0"/>
            </a:endParaRPr>
          </a:p>
        </p:txBody>
      </p:sp>
      <p:sp>
        <p:nvSpPr>
          <p:cNvPr id="15" name="Textfeld 17"/>
          <p:cNvSpPr txBox="1">
            <a:spLocks noChangeArrowheads="1"/>
          </p:cNvSpPr>
          <p:nvPr/>
        </p:nvSpPr>
        <p:spPr bwMode="auto">
          <a:xfrm>
            <a:off x="1240234" y="2289432"/>
            <a:ext cx="7708510" cy="3139321"/>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smtClean="0">
                <a:latin typeface="Lucida Sans Unicode" pitchFamily="34" charset="0"/>
              </a:rPr>
              <a:t>„</a:t>
            </a:r>
            <a:r>
              <a:rPr lang="de-DE" dirty="0">
                <a:latin typeface="Lucida Sans Unicode" pitchFamily="34" charset="0"/>
              </a:rPr>
              <a:t>Der Planverfasser wird x Wochen nach der Aufhebung des Insolvenzverfahrens ein Verteilungsverzeichnis aufstellen und zur Einsicht der Beteiligten auf der Geschäftsstelle des Insolvenzgerichts niederlegen und dem Insolvenzgericht die Summe der in den Gruppen 1, 2 und 3 zur Insolvenztabelle festgestellten Forderungen anzeigen. Diese Anzeige wird sodann im amtlichen Online-Portal </a:t>
            </a:r>
            <a:r>
              <a:rPr lang="de-DE" dirty="0" smtClean="0">
                <a:latin typeface="Lucida Sans Unicode" pitchFamily="34" charset="0"/>
              </a:rPr>
              <a:t>www.insolvenzbekanntmach-ungen.de </a:t>
            </a:r>
            <a:r>
              <a:rPr lang="de-DE" dirty="0">
                <a:latin typeface="Lucida Sans Unicode" pitchFamily="34" charset="0"/>
              </a:rPr>
              <a:t>bekannt gemacht. .. Spätestens zwei Monate nach Ablauf der Verjährungsfrist nach § 259b InsO werden die in diesem Plan festgelegten Beträge quotal an die Gläubiger der Gruppen 1, 2 und 3 ausgeschüttet“ (Beyer, ZVI 2014, 289, 293)</a:t>
            </a:r>
            <a:endParaRPr lang="de-DE" dirty="0" smtClean="0">
              <a:latin typeface="Lucida Sans Unicode" pitchFamily="34" charset="0"/>
            </a:endParaRPr>
          </a:p>
        </p:txBody>
      </p:sp>
    </p:spTree>
    <p:extLst>
      <p:ext uri="{BB962C8B-B14F-4D97-AF65-F5344CB8AC3E}">
        <p14:creationId xmlns:p14="http://schemas.microsoft.com/office/powerpoint/2010/main" val="148152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Festsetzung der Vergütung</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7" name="Textfeld 17"/>
          <p:cNvSpPr txBox="1">
            <a:spLocks noChangeArrowheads="1"/>
          </p:cNvSpPr>
          <p:nvPr/>
        </p:nvSpPr>
        <p:spPr bwMode="auto">
          <a:xfrm>
            <a:off x="915337" y="1919662"/>
            <a:ext cx="7705725" cy="369332"/>
          </a:xfrm>
          <a:prstGeom prst="rect">
            <a:avLst/>
          </a:prstGeom>
          <a:noFill/>
          <a:ln w="9525">
            <a:noFill/>
            <a:miter lim="800000"/>
            <a:headEnd/>
            <a:tailEnd/>
          </a:ln>
        </p:spPr>
        <p:txBody>
          <a:bodyPr>
            <a:spAutoFit/>
          </a:bodyPr>
          <a:lstStyle/>
          <a:p>
            <a:pPr marL="285750" indent="-285750" algn="just">
              <a:buFont typeface="Arial" panose="020B0604020202020204" pitchFamily="34" charset="0"/>
              <a:buChar char="•"/>
            </a:pPr>
            <a:r>
              <a:rPr lang="de-DE" dirty="0" smtClean="0">
                <a:latin typeface="Lucida Sans Unicode" pitchFamily="34" charset="0"/>
              </a:rPr>
              <a:t>Str. ob dies möglich ist</a:t>
            </a:r>
          </a:p>
        </p:txBody>
      </p:sp>
      <p:sp>
        <p:nvSpPr>
          <p:cNvPr id="8" name="Textfeld 17"/>
          <p:cNvSpPr txBox="1">
            <a:spLocks noChangeArrowheads="1"/>
          </p:cNvSpPr>
          <p:nvPr/>
        </p:nvSpPr>
        <p:spPr bwMode="auto">
          <a:xfrm>
            <a:off x="915337" y="3851756"/>
            <a:ext cx="7420020" cy="646331"/>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de-DE" dirty="0" smtClean="0">
                <a:latin typeface="Lucida Sans Unicode" pitchFamily="34" charset="0"/>
              </a:rPr>
              <a:t>Problem: Abweichende Vergütungsantrage nach der Bestätigung des Plans</a:t>
            </a:r>
          </a:p>
        </p:txBody>
      </p:sp>
      <p:sp>
        <p:nvSpPr>
          <p:cNvPr id="7" name="Textfeld 17"/>
          <p:cNvSpPr txBox="1">
            <a:spLocks noChangeArrowheads="1"/>
          </p:cNvSpPr>
          <p:nvPr/>
        </p:nvSpPr>
        <p:spPr bwMode="auto">
          <a:xfrm>
            <a:off x="1240234" y="2289432"/>
            <a:ext cx="7708510" cy="923330"/>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a:latin typeface="Lucida Sans Unicode" pitchFamily="34" charset="0"/>
              </a:rPr>
              <a:t>h</a:t>
            </a:r>
            <a:r>
              <a:rPr lang="de-DE" dirty="0" smtClean="0">
                <a:latin typeface="Lucida Sans Unicode" pitchFamily="34" charset="0"/>
              </a:rPr>
              <a:t>.M</a:t>
            </a:r>
            <a:r>
              <a:rPr lang="de-DE" dirty="0">
                <a:latin typeface="Lucida Sans Unicode" pitchFamily="34" charset="0"/>
              </a:rPr>
              <a:t>. (LG München I </a:t>
            </a:r>
            <a:r>
              <a:rPr lang="de-DE" dirty="0" smtClean="0">
                <a:latin typeface="Lucida Sans Unicode" pitchFamily="34" charset="0"/>
              </a:rPr>
              <a:t>ZInsO </a:t>
            </a:r>
            <a:r>
              <a:rPr lang="de-DE" dirty="0">
                <a:latin typeface="Lucida Sans Unicode" pitchFamily="34" charset="0"/>
              </a:rPr>
              <a:t>2013, 1966; </a:t>
            </a:r>
            <a:r>
              <a:rPr lang="de-DE" dirty="0" smtClean="0">
                <a:latin typeface="Lucida Sans Unicode" pitchFamily="34" charset="0"/>
              </a:rPr>
              <a:t>LG Heilbronn ZInsO, 2015, 910; AG Hannover, ZInsO 2015, 2385; Graeber</a:t>
            </a:r>
            <a:r>
              <a:rPr lang="de-DE" dirty="0">
                <a:latin typeface="Lucida Sans Unicode" pitchFamily="34" charset="0"/>
              </a:rPr>
              <a:t>, ZIP 2013, 916 ff</a:t>
            </a:r>
            <a:r>
              <a:rPr lang="de-DE" dirty="0" smtClean="0">
                <a:latin typeface="Lucida Sans Unicode" pitchFamily="34" charset="0"/>
              </a:rPr>
              <a:t>.): Festsetzung ist zulässig</a:t>
            </a:r>
          </a:p>
        </p:txBody>
      </p:sp>
      <p:sp>
        <p:nvSpPr>
          <p:cNvPr id="9" name="Textfeld 17"/>
          <p:cNvSpPr txBox="1">
            <a:spLocks noChangeArrowheads="1"/>
          </p:cNvSpPr>
          <p:nvPr/>
        </p:nvSpPr>
        <p:spPr bwMode="auto">
          <a:xfrm>
            <a:off x="1240234" y="3212976"/>
            <a:ext cx="7708510" cy="646331"/>
          </a:xfrm>
          <a:prstGeom prst="rect">
            <a:avLst/>
          </a:prstGeom>
          <a:noFill/>
          <a:ln w="9525">
            <a:noFill/>
            <a:miter lim="800000"/>
            <a:headEnd/>
            <a:tailEnd/>
          </a:ln>
        </p:spPr>
        <p:txBody>
          <a:bodyPr wrap="square">
            <a:spAutoFit/>
          </a:bodyPr>
          <a:lstStyle/>
          <a:p>
            <a:pPr marL="285750" indent="-285750" algn="just">
              <a:buFont typeface="Courier New" panose="02070309020205020404" pitchFamily="49" charset="0"/>
              <a:buChar char="o"/>
            </a:pPr>
            <a:r>
              <a:rPr lang="de-DE" dirty="0" err="1" smtClean="0">
                <a:latin typeface="Lucida Sans Unicode" pitchFamily="34" charset="0"/>
              </a:rPr>
              <a:t>a.A</a:t>
            </a:r>
            <a:r>
              <a:rPr lang="de-DE" dirty="0">
                <a:latin typeface="Lucida Sans Unicode" pitchFamily="34" charset="0"/>
              </a:rPr>
              <a:t>. (Thies, in: </a:t>
            </a:r>
            <a:r>
              <a:rPr lang="de-DE" dirty="0" err="1">
                <a:latin typeface="Lucida Sans Unicode" pitchFamily="34" charset="0"/>
              </a:rPr>
              <a:t>HambKomm</a:t>
            </a:r>
            <a:r>
              <a:rPr lang="de-DE" dirty="0">
                <a:latin typeface="Lucida Sans Unicode" pitchFamily="34" charset="0"/>
              </a:rPr>
              <a:t>-InsO, 5. Auflage 2015, § 254 Rdn. 4): </a:t>
            </a:r>
            <a:r>
              <a:rPr lang="de-DE" dirty="0" smtClean="0">
                <a:latin typeface="Lucida Sans Unicode" pitchFamily="34" charset="0"/>
              </a:rPr>
              <a:t>Festsetzung ist unzulässig</a:t>
            </a:r>
          </a:p>
        </p:txBody>
      </p:sp>
    </p:spTree>
    <p:extLst>
      <p:ext uri="{BB962C8B-B14F-4D97-AF65-F5344CB8AC3E}">
        <p14:creationId xmlns:p14="http://schemas.microsoft.com/office/powerpoint/2010/main" val="19097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 grpId="0"/>
      <p:bldP spid="7"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Verzicht auf eine Schlussrechnung</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7" name="Textfeld 17"/>
          <p:cNvSpPr txBox="1">
            <a:spLocks noChangeArrowheads="1"/>
          </p:cNvSpPr>
          <p:nvPr/>
        </p:nvSpPr>
        <p:spPr bwMode="auto">
          <a:xfrm>
            <a:off x="915337" y="1919662"/>
            <a:ext cx="7705725" cy="646331"/>
          </a:xfrm>
          <a:prstGeom prst="rect">
            <a:avLst/>
          </a:prstGeom>
          <a:noFill/>
          <a:ln w="9525">
            <a:noFill/>
            <a:miter lim="800000"/>
            <a:headEnd/>
            <a:tailEnd/>
          </a:ln>
        </p:spPr>
        <p:txBody>
          <a:bodyPr>
            <a:spAutoFit/>
          </a:bodyPr>
          <a:lstStyle/>
          <a:p>
            <a:pPr marL="285750" indent="-285750" algn="just">
              <a:buFont typeface="Arial" panose="020B0604020202020204" pitchFamily="34" charset="0"/>
              <a:buChar char="•"/>
            </a:pPr>
            <a:r>
              <a:rPr lang="de-DE" dirty="0" smtClean="0">
                <a:latin typeface="Lucida Sans Unicode" pitchFamily="34" charset="0"/>
              </a:rPr>
              <a:t>Ohne Ausschluss ist eine Schlussrechnung zu legen und ein Schlusstermin abzuhalten</a:t>
            </a:r>
          </a:p>
        </p:txBody>
      </p:sp>
      <p:sp>
        <p:nvSpPr>
          <p:cNvPr id="8" name="Textfeld 17"/>
          <p:cNvSpPr txBox="1">
            <a:spLocks noChangeArrowheads="1"/>
          </p:cNvSpPr>
          <p:nvPr/>
        </p:nvSpPr>
        <p:spPr bwMode="auto">
          <a:xfrm>
            <a:off x="915337" y="2636912"/>
            <a:ext cx="7420020" cy="923330"/>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de-DE" dirty="0" smtClean="0">
                <a:latin typeface="Lucida Sans Unicode" pitchFamily="34" charset="0"/>
              </a:rPr>
              <a:t>Schlussrechnung bedingt daher einen Zeitverzug bei der Aufhebung des Verfahrens und kann weiterer Kostenfaktor sein (Kosten durch Prüfung der Schlussrechnung)</a:t>
            </a:r>
          </a:p>
        </p:txBody>
      </p:sp>
      <p:sp>
        <p:nvSpPr>
          <p:cNvPr id="14" name="Textfeld 17"/>
          <p:cNvSpPr txBox="1">
            <a:spLocks noChangeArrowheads="1"/>
          </p:cNvSpPr>
          <p:nvPr/>
        </p:nvSpPr>
        <p:spPr bwMode="auto">
          <a:xfrm>
            <a:off x="915337" y="3631161"/>
            <a:ext cx="7420020" cy="646331"/>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de-DE" dirty="0" smtClean="0">
                <a:latin typeface="Lucida Sans Unicode" pitchFamily="34" charset="0"/>
              </a:rPr>
              <a:t>Verzicht der Schlussrechnung ist grundsätzlich möglich (§ 66 Abs.1 S. 2 InsO; so auch AG Ludwighafen ZInsO 2015, 991)</a:t>
            </a:r>
          </a:p>
        </p:txBody>
      </p:sp>
    </p:spTree>
    <p:extLst>
      <p:ext uri="{BB962C8B-B14F-4D97-AF65-F5344CB8AC3E}">
        <p14:creationId xmlns:p14="http://schemas.microsoft.com/office/powerpoint/2010/main" val="425591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Nichterscheinen von Gläubigern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Vertretungsmacht</a:t>
            </a:r>
            <a:endParaRPr lang="de-DE" dirty="0">
              <a:latin typeface="Lucida Sans Unicode" pitchFamily="34" charset="0"/>
            </a:endParaRPr>
          </a:p>
        </p:txBody>
      </p:sp>
      <p:sp>
        <p:nvSpPr>
          <p:cNvPr id="9" name="Textfeld 17"/>
          <p:cNvSpPr txBox="1">
            <a:spLocks noChangeArrowheads="1"/>
          </p:cNvSpPr>
          <p:nvPr/>
        </p:nvSpPr>
        <p:spPr bwMode="auto">
          <a:xfrm>
            <a:off x="1255979" y="2284511"/>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 79 </a:t>
            </a:r>
            <a:r>
              <a:rPr lang="de-DE" dirty="0" smtClean="0">
                <a:latin typeface="Lucida Sans Unicode" pitchFamily="34" charset="0"/>
              </a:rPr>
              <a:t>InsO </a:t>
            </a:r>
            <a:r>
              <a:rPr lang="de-DE" dirty="0" smtClean="0">
                <a:latin typeface="Lucida Sans Unicode" pitchFamily="34" charset="0"/>
              </a:rPr>
              <a:t>ist zu beachten</a:t>
            </a:r>
          </a:p>
        </p:txBody>
      </p:sp>
      <p:sp>
        <p:nvSpPr>
          <p:cNvPr id="15" name="Textfeld 17"/>
          <p:cNvSpPr txBox="1">
            <a:spLocks noChangeArrowheads="1"/>
          </p:cNvSpPr>
          <p:nvPr/>
        </p:nvSpPr>
        <p:spPr bwMode="auto">
          <a:xfrm>
            <a:off x="1255978" y="2653843"/>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Es darf keine Interessenkollision bestehen</a:t>
            </a:r>
          </a:p>
        </p:txBody>
      </p:sp>
      <p:sp>
        <p:nvSpPr>
          <p:cNvPr id="16" name="Textfeld 17"/>
          <p:cNvSpPr txBox="1">
            <a:spLocks noChangeArrowheads="1"/>
          </p:cNvSpPr>
          <p:nvPr/>
        </p:nvSpPr>
        <p:spPr bwMode="auto">
          <a:xfrm>
            <a:off x="915337" y="3093530"/>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Nichterscheinen bei </a:t>
            </a:r>
            <a:r>
              <a:rPr lang="de-DE" dirty="0" err="1" smtClean="0">
                <a:latin typeface="Lucida Sans Unicode" pitchFamily="34" charset="0"/>
              </a:rPr>
              <a:t>Einpersonengruppe</a:t>
            </a:r>
            <a:endParaRPr lang="de-DE" dirty="0">
              <a:latin typeface="Lucida Sans Unicode" pitchFamily="34" charset="0"/>
            </a:endParaRPr>
          </a:p>
        </p:txBody>
      </p:sp>
      <p:sp>
        <p:nvSpPr>
          <p:cNvPr id="17" name="Textfeld 17"/>
          <p:cNvSpPr txBox="1">
            <a:spLocks noChangeArrowheads="1"/>
          </p:cNvSpPr>
          <p:nvPr/>
        </p:nvSpPr>
        <p:spPr bwMode="auto">
          <a:xfrm>
            <a:off x="1255977" y="3533217"/>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Stimme des nicht erschienenen Gläubigers gilt weder als Zustimmung noch als Ablehnung</a:t>
            </a:r>
          </a:p>
        </p:txBody>
      </p:sp>
      <p:sp>
        <p:nvSpPr>
          <p:cNvPr id="18" name="Textfeld 17"/>
          <p:cNvSpPr txBox="1">
            <a:spLocks noChangeArrowheads="1"/>
          </p:cNvSpPr>
          <p:nvPr/>
        </p:nvSpPr>
        <p:spPr bwMode="auto">
          <a:xfrm>
            <a:off x="1255976" y="4182783"/>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Str., ob eine Stimmersetzung für die Gruppe erforderlich ist</a:t>
            </a:r>
          </a:p>
        </p:txBody>
      </p:sp>
    </p:spTree>
    <p:extLst>
      <p:ext uri="{BB962C8B-B14F-4D97-AF65-F5344CB8AC3E}">
        <p14:creationId xmlns:p14="http://schemas.microsoft.com/office/powerpoint/2010/main" val="316038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Restschuldbefreiungsantrag</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 308 Abs. 2 InsO hat keine Entsprechung im Planverfahren</a:t>
            </a:r>
            <a:endParaRPr lang="de-DE" dirty="0">
              <a:latin typeface="Lucida Sans Unicode" pitchFamily="34" charset="0"/>
            </a:endParaRPr>
          </a:p>
        </p:txBody>
      </p:sp>
      <p:sp>
        <p:nvSpPr>
          <p:cNvPr id="16" name="Textfeld 17"/>
          <p:cNvSpPr txBox="1">
            <a:spLocks noChangeArrowheads="1"/>
          </p:cNvSpPr>
          <p:nvPr/>
        </p:nvSpPr>
        <p:spPr bwMode="auto">
          <a:xfrm>
            <a:off x="927426" y="2986937"/>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Schuldner nimmt den Antrag nicht zurück</a:t>
            </a:r>
            <a:endParaRPr lang="de-DE" dirty="0">
              <a:latin typeface="Lucida Sans Unicode" pitchFamily="34" charset="0"/>
            </a:endParaRPr>
          </a:p>
        </p:txBody>
      </p:sp>
      <p:sp>
        <p:nvSpPr>
          <p:cNvPr id="17" name="Textfeld 17"/>
          <p:cNvSpPr txBox="1">
            <a:spLocks noChangeArrowheads="1"/>
          </p:cNvSpPr>
          <p:nvPr/>
        </p:nvSpPr>
        <p:spPr bwMode="auto">
          <a:xfrm>
            <a:off x="1259632" y="3412364"/>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Es fehlt dann das Rechtsschutzbedürfnis</a:t>
            </a:r>
          </a:p>
        </p:txBody>
      </p:sp>
      <p:sp>
        <p:nvSpPr>
          <p:cNvPr id="18" name="Textfeld 17"/>
          <p:cNvSpPr txBox="1">
            <a:spLocks noChangeArrowheads="1"/>
          </p:cNvSpPr>
          <p:nvPr/>
        </p:nvSpPr>
        <p:spPr bwMode="auto">
          <a:xfrm>
            <a:off x="1259632" y="3837791"/>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Trotz Entscheidung nach § 287a InsO ist Antrag als unzulässig zurückzuweisen</a:t>
            </a:r>
          </a:p>
        </p:txBody>
      </p:sp>
      <p:sp>
        <p:nvSpPr>
          <p:cNvPr id="10" name="Textfeld 17"/>
          <p:cNvSpPr txBox="1">
            <a:spLocks noChangeArrowheads="1"/>
          </p:cNvSpPr>
          <p:nvPr/>
        </p:nvSpPr>
        <p:spPr bwMode="auto">
          <a:xfrm>
            <a:off x="916758" y="2284511"/>
            <a:ext cx="7705725" cy="646331"/>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Regelung der Rücknahme des Antrags sollte im Plan aufgenommen werden</a:t>
            </a:r>
            <a:endParaRPr lang="de-DE" dirty="0">
              <a:latin typeface="Lucida Sans Unicode" pitchFamily="34" charset="0"/>
            </a:endParaRPr>
          </a:p>
        </p:txBody>
      </p:sp>
    </p:spTree>
    <p:extLst>
      <p:ext uri="{BB962C8B-B14F-4D97-AF65-F5344CB8AC3E}">
        <p14:creationId xmlns:p14="http://schemas.microsoft.com/office/powerpoint/2010/main" val="7960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p:bldP spid="1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 durch Teilinsolvenzplan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Modell durch Hänel/Harig in ZVI 2015, 282 ff. entwickelt</a:t>
            </a:r>
            <a:endParaRPr lang="de-DE" dirty="0">
              <a:latin typeface="Lucida Sans Unicode" pitchFamily="34" charset="0"/>
            </a:endParaRPr>
          </a:p>
        </p:txBody>
      </p:sp>
      <p:sp>
        <p:nvSpPr>
          <p:cNvPr id="11" name="Textfeld 17"/>
          <p:cNvSpPr txBox="1">
            <a:spLocks noChangeArrowheads="1"/>
          </p:cNvSpPr>
          <p:nvPr/>
        </p:nvSpPr>
        <p:spPr bwMode="auto">
          <a:xfrm>
            <a:off x="958907" y="2339588"/>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Probleme dieser Variante (dazu Blankenburg, ZInsO 2015, 2211)</a:t>
            </a:r>
            <a:endParaRPr lang="de-DE" dirty="0">
              <a:latin typeface="Lucida Sans Unicode" pitchFamily="34" charset="0"/>
            </a:endParaRPr>
          </a:p>
        </p:txBody>
      </p:sp>
      <p:sp>
        <p:nvSpPr>
          <p:cNvPr id="14" name="Textfeld 17"/>
          <p:cNvSpPr txBox="1">
            <a:spLocks noChangeArrowheads="1"/>
          </p:cNvSpPr>
          <p:nvPr/>
        </p:nvSpPr>
        <p:spPr bwMode="auto">
          <a:xfrm>
            <a:off x="1403648" y="3347700"/>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Ausgestaltung der Einmalzahlung</a:t>
            </a:r>
          </a:p>
        </p:txBody>
      </p:sp>
      <p:sp>
        <p:nvSpPr>
          <p:cNvPr id="15" name="Textfeld 17"/>
          <p:cNvSpPr txBox="1">
            <a:spLocks noChangeArrowheads="1"/>
          </p:cNvSpPr>
          <p:nvPr/>
        </p:nvSpPr>
        <p:spPr bwMode="auto">
          <a:xfrm>
            <a:off x="1412032" y="2852028"/>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Rechtliche Zulässigkeit der RSB im Plan</a:t>
            </a:r>
          </a:p>
        </p:txBody>
      </p:sp>
      <p:sp>
        <p:nvSpPr>
          <p:cNvPr id="16" name="Textfeld 17"/>
          <p:cNvSpPr txBox="1">
            <a:spLocks noChangeArrowheads="1"/>
          </p:cNvSpPr>
          <p:nvPr/>
        </p:nvSpPr>
        <p:spPr bwMode="auto">
          <a:xfrm>
            <a:off x="1403648" y="3851756"/>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Umgang mit besonderen Gläubigerarten</a:t>
            </a:r>
          </a:p>
        </p:txBody>
      </p:sp>
    </p:spTree>
    <p:extLst>
      <p:ext uri="{BB962C8B-B14F-4D97-AF65-F5344CB8AC3E}">
        <p14:creationId xmlns:p14="http://schemas.microsoft.com/office/powerpoint/2010/main" val="267266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4"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 durch Teilinsolvenzplan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a:latin typeface="Lucida Sans Unicode" pitchFamily="34" charset="0"/>
              </a:rPr>
              <a:t>Rechtliche Zulässigkeit der RSB im </a:t>
            </a:r>
            <a:r>
              <a:rPr lang="de-DE" dirty="0" smtClean="0">
                <a:latin typeface="Lucida Sans Unicode" pitchFamily="34" charset="0"/>
              </a:rPr>
              <a:t>Plan</a:t>
            </a:r>
            <a:endParaRPr lang="de-DE" dirty="0">
              <a:latin typeface="Lucida Sans Unicode" pitchFamily="34" charset="0"/>
            </a:endParaRPr>
          </a:p>
        </p:txBody>
      </p:sp>
      <p:sp>
        <p:nvSpPr>
          <p:cNvPr id="9" name="Textfeld 17"/>
          <p:cNvSpPr txBox="1">
            <a:spLocks noChangeArrowheads="1"/>
          </p:cNvSpPr>
          <p:nvPr/>
        </p:nvSpPr>
        <p:spPr bwMode="auto">
          <a:xfrm>
            <a:off x="1395778" y="2306414"/>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Im Plan kann keine originäre RSB geregelt werden</a:t>
            </a:r>
          </a:p>
        </p:txBody>
      </p:sp>
      <p:sp>
        <p:nvSpPr>
          <p:cNvPr id="10" name="Textfeld 17"/>
          <p:cNvSpPr txBox="1">
            <a:spLocks noChangeArrowheads="1"/>
          </p:cNvSpPr>
          <p:nvPr/>
        </p:nvSpPr>
        <p:spPr bwMode="auto">
          <a:xfrm>
            <a:off x="1403648" y="3573016"/>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Lediglich ein Forderungsverzicht ist möglich</a:t>
            </a:r>
          </a:p>
        </p:txBody>
      </p:sp>
      <p:sp>
        <p:nvSpPr>
          <p:cNvPr id="13" name="Textfeld 17"/>
          <p:cNvSpPr txBox="1">
            <a:spLocks noChangeArrowheads="1"/>
          </p:cNvSpPr>
          <p:nvPr/>
        </p:nvSpPr>
        <p:spPr bwMode="auto">
          <a:xfrm>
            <a:off x="1723980" y="2675746"/>
            <a:ext cx="7420020"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Unzulässig: „</a:t>
            </a:r>
            <a:r>
              <a:rPr lang="de-DE" i="1" dirty="0" smtClean="0"/>
              <a:t>Die </a:t>
            </a:r>
            <a:r>
              <a:rPr lang="de-DE" i="1" dirty="0"/>
              <a:t>Gläubiger stimmen zu, dass dem Schuldner mit Rechtskraft des Plans die Restschuldbefreiung gemäß § 300 InsO erteilt </a:t>
            </a:r>
            <a:r>
              <a:rPr lang="de-DE" i="1" dirty="0" smtClean="0"/>
              <a:t>wird“</a:t>
            </a:r>
            <a:endParaRPr lang="de-DE" dirty="0" smtClean="0">
              <a:latin typeface="Lucida Sans Unicode" pitchFamily="34" charset="0"/>
            </a:endParaRPr>
          </a:p>
        </p:txBody>
      </p:sp>
      <p:sp>
        <p:nvSpPr>
          <p:cNvPr id="16" name="Textfeld 17"/>
          <p:cNvSpPr txBox="1">
            <a:spLocks noChangeArrowheads="1"/>
          </p:cNvSpPr>
          <p:nvPr/>
        </p:nvSpPr>
        <p:spPr bwMode="auto">
          <a:xfrm>
            <a:off x="1723980" y="3924143"/>
            <a:ext cx="7420020"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Zulässig: „</a:t>
            </a:r>
            <a:r>
              <a:rPr lang="de-DE" i="1" dirty="0"/>
              <a:t>Die Gläubiger erhalten auf ihre angemeldeten Forderungen eine Quote in Höhe von …%. Die Gläubiger erlassen ihre Forderungen, soweit sie den Auszahlungsbetrag </a:t>
            </a:r>
            <a:r>
              <a:rPr lang="de-DE" i="1" dirty="0" smtClean="0"/>
              <a:t>übersteigen.“</a:t>
            </a:r>
            <a:endParaRPr lang="de-DE" dirty="0" smtClean="0">
              <a:latin typeface="Lucida Sans Unicode" pitchFamily="34" charset="0"/>
            </a:endParaRPr>
          </a:p>
        </p:txBody>
      </p:sp>
    </p:spTree>
    <p:extLst>
      <p:ext uri="{BB962C8B-B14F-4D97-AF65-F5344CB8AC3E}">
        <p14:creationId xmlns:p14="http://schemas.microsoft.com/office/powerpoint/2010/main" val="32959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 durch Teilinsolvenzplan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1" name="Textfeld 17"/>
          <p:cNvSpPr txBox="1">
            <a:spLocks noChangeArrowheads="1"/>
          </p:cNvSpPr>
          <p:nvPr/>
        </p:nvSpPr>
        <p:spPr bwMode="auto">
          <a:xfrm>
            <a:off x="958907" y="1907540"/>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Ausgestaltung einer Einmalzahlung</a:t>
            </a:r>
            <a:endParaRPr lang="de-DE" dirty="0">
              <a:latin typeface="Lucida Sans Unicode" pitchFamily="34" charset="0"/>
            </a:endParaRPr>
          </a:p>
        </p:txBody>
      </p:sp>
      <p:sp>
        <p:nvSpPr>
          <p:cNvPr id="15" name="Textfeld 17"/>
          <p:cNvSpPr txBox="1">
            <a:spLocks noChangeArrowheads="1"/>
          </p:cNvSpPr>
          <p:nvPr/>
        </p:nvSpPr>
        <p:spPr bwMode="auto">
          <a:xfrm>
            <a:off x="1412032" y="2299771"/>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Zahlungsempfänger (Insolvenzverwalter/ Gläubiger?)</a:t>
            </a:r>
          </a:p>
        </p:txBody>
      </p:sp>
      <p:sp>
        <p:nvSpPr>
          <p:cNvPr id="10" name="Textfeld 17"/>
          <p:cNvSpPr txBox="1">
            <a:spLocks noChangeArrowheads="1"/>
          </p:cNvSpPr>
          <p:nvPr/>
        </p:nvSpPr>
        <p:spPr bwMode="auto">
          <a:xfrm>
            <a:off x="1723980" y="2732727"/>
            <a:ext cx="7420020" cy="1200329"/>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Unzulässig: „</a:t>
            </a:r>
            <a:r>
              <a:rPr lang="de-DE" i="1" dirty="0"/>
              <a:t>Der Schuldner zahlt an den Verwalter einen Betrag in Höhe von XY EUR. Mit Eingang der Zahlung beim Verwalter erlassen die Gläubiger dem Schuldner die Insolvenzforderungen in voller Höhe</a:t>
            </a:r>
            <a:r>
              <a:rPr lang="de-DE" i="1" dirty="0" smtClean="0"/>
              <a:t>.“</a:t>
            </a:r>
            <a:endParaRPr lang="de-DE" dirty="0" smtClean="0">
              <a:latin typeface="Lucida Sans Unicode" pitchFamily="34" charset="0"/>
            </a:endParaRPr>
          </a:p>
        </p:txBody>
      </p:sp>
      <p:sp>
        <p:nvSpPr>
          <p:cNvPr id="13" name="Textfeld 17"/>
          <p:cNvSpPr txBox="1">
            <a:spLocks noChangeArrowheads="1"/>
          </p:cNvSpPr>
          <p:nvPr/>
        </p:nvSpPr>
        <p:spPr bwMode="auto">
          <a:xfrm>
            <a:off x="1727103" y="3956863"/>
            <a:ext cx="7420020" cy="1477328"/>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Zulässig: „</a:t>
            </a:r>
            <a:r>
              <a:rPr lang="de-DE" i="1" dirty="0"/>
              <a:t>Die Gläubiger erhalten auf ihre Forderung eine Zahlung in Höhe von … EUR. Dazu zahlt der Schuldner an den Verwalter bis zum … einen Betrag in Höhe von … EUR. Die Auszahlung an die Gläubiger erfolgt mit der Schlussverteilung. Die Gläubiger erlassen ihre Forderungen, soweit sie den Auszahlungsbetrag </a:t>
            </a:r>
            <a:r>
              <a:rPr lang="de-DE" i="1" dirty="0" smtClean="0"/>
              <a:t>übersteigen.“</a:t>
            </a:r>
            <a:endParaRPr lang="de-DE" dirty="0" smtClean="0">
              <a:latin typeface="Lucida Sans Unicode" pitchFamily="34" charset="0"/>
            </a:endParaRPr>
          </a:p>
        </p:txBody>
      </p:sp>
    </p:spTree>
    <p:extLst>
      <p:ext uri="{BB962C8B-B14F-4D97-AF65-F5344CB8AC3E}">
        <p14:creationId xmlns:p14="http://schemas.microsoft.com/office/powerpoint/2010/main" val="267175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 durch Teilinsolvenzplan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1" name="Textfeld 17"/>
          <p:cNvSpPr txBox="1">
            <a:spLocks noChangeArrowheads="1"/>
          </p:cNvSpPr>
          <p:nvPr/>
        </p:nvSpPr>
        <p:spPr bwMode="auto">
          <a:xfrm>
            <a:off x="958907" y="1907540"/>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Ausgestaltung einer Einmalzahlung</a:t>
            </a:r>
            <a:endParaRPr lang="de-DE" dirty="0">
              <a:latin typeface="Lucida Sans Unicode" pitchFamily="34" charset="0"/>
            </a:endParaRPr>
          </a:p>
        </p:txBody>
      </p:sp>
      <p:sp>
        <p:nvSpPr>
          <p:cNvPr id="15" name="Textfeld 17"/>
          <p:cNvSpPr txBox="1">
            <a:spLocks noChangeArrowheads="1"/>
          </p:cNvSpPr>
          <p:nvPr/>
        </p:nvSpPr>
        <p:spPr bwMode="auto">
          <a:xfrm>
            <a:off x="1412032" y="2299771"/>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a:latin typeface="Lucida Sans Unicode" pitchFamily="34" charset="0"/>
              </a:rPr>
              <a:t>Besonders problematisch ist die Berechnung der Höhe der Einmalzahlung</a:t>
            </a:r>
          </a:p>
        </p:txBody>
      </p:sp>
      <p:sp>
        <p:nvSpPr>
          <p:cNvPr id="10" name="Textfeld 17"/>
          <p:cNvSpPr txBox="1">
            <a:spLocks noChangeArrowheads="1"/>
          </p:cNvSpPr>
          <p:nvPr/>
        </p:nvSpPr>
        <p:spPr bwMode="auto">
          <a:xfrm>
            <a:off x="1723980" y="2924944"/>
            <a:ext cx="7420020" cy="369332"/>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Beispiel: Schuldner hat 100,- EUR pfändbares Einkommen</a:t>
            </a:r>
          </a:p>
        </p:txBody>
      </p:sp>
      <p:sp>
        <p:nvSpPr>
          <p:cNvPr id="13" name="Textfeld 17"/>
          <p:cNvSpPr txBox="1">
            <a:spLocks noChangeArrowheads="1"/>
          </p:cNvSpPr>
          <p:nvPr/>
        </p:nvSpPr>
        <p:spPr bwMode="auto">
          <a:xfrm>
            <a:off x="1727103" y="3356992"/>
            <a:ext cx="7420020"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Schuldner setzt bis zur Aufhebung 24 Monate an, so dass 48 Monate verbleiben und damit 4.800,- EUR zu zahlen wären, RSB insgesamt nach Zahlung von 7.200,- EUR</a:t>
            </a:r>
          </a:p>
        </p:txBody>
      </p:sp>
      <p:sp>
        <p:nvSpPr>
          <p:cNvPr id="9" name="Textfeld 17"/>
          <p:cNvSpPr txBox="1">
            <a:spLocks noChangeArrowheads="1"/>
          </p:cNvSpPr>
          <p:nvPr/>
        </p:nvSpPr>
        <p:spPr bwMode="auto">
          <a:xfrm>
            <a:off x="1763688" y="4377878"/>
            <a:ext cx="7420020" cy="1200329"/>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Aufhebung erfolgt erst nach 36 Monaten, dann muss Schuldner im Verfahren 3.600,- EUR abführen zzgl. der bereits gezahlten 4.800,- EUR. Insgesamt wären dann 8.400,- EUR zu zahlen</a:t>
            </a:r>
          </a:p>
        </p:txBody>
      </p:sp>
    </p:spTree>
    <p:extLst>
      <p:ext uri="{BB962C8B-B14F-4D97-AF65-F5344CB8AC3E}">
        <p14:creationId xmlns:p14="http://schemas.microsoft.com/office/powerpoint/2010/main" val="177877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3"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1"/>
          <p:cNvSpPr>
            <a:spLocks noGrp="1"/>
          </p:cNvSpPr>
          <p:nvPr>
            <p:ph idx="1"/>
          </p:nvPr>
        </p:nvSpPr>
        <p:spPr>
          <a:xfrm>
            <a:off x="424800" y="1267200"/>
            <a:ext cx="8686800" cy="652462"/>
          </a:xfrm>
        </p:spPr>
        <p:txBody>
          <a:bodyPr/>
          <a:lstStyle/>
          <a:p>
            <a:pPr eaLnBrk="1" hangingPunct="1"/>
            <a:r>
              <a:rPr lang="de-DE" dirty="0" smtClean="0"/>
              <a:t>Prüfungsdichte</a:t>
            </a:r>
          </a:p>
        </p:txBody>
      </p:sp>
      <p:sp>
        <p:nvSpPr>
          <p:cNvPr id="3" name="Titel 2"/>
          <p:cNvSpPr>
            <a:spLocks noGrp="1"/>
          </p:cNvSpPr>
          <p:nvPr>
            <p:ph type="title"/>
          </p:nvPr>
        </p:nvSpPr>
        <p:spPr/>
        <p:txBody>
          <a:bodyPr/>
          <a:lstStyle/>
          <a:p>
            <a:pPr eaLnBrk="1" fontAlgn="auto" hangingPunct="1">
              <a:spcAft>
                <a:spcPts val="0"/>
              </a:spcAft>
              <a:defRPr/>
            </a:pPr>
            <a:r>
              <a:rPr lang="de-DE" dirty="0"/>
              <a:t>Insolvenzpläne in der Praxis</a:t>
            </a:r>
          </a:p>
        </p:txBody>
      </p:sp>
      <p:sp>
        <p:nvSpPr>
          <p:cNvPr id="6"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Keine Vorgaben in §§ 217 ff. InsO</a:t>
            </a:r>
            <a:endParaRPr lang="de-DE" dirty="0">
              <a:latin typeface="Lucida Sans Unicode" pitchFamily="34" charset="0"/>
            </a:endParaRPr>
          </a:p>
        </p:txBody>
      </p:sp>
      <p:sp>
        <p:nvSpPr>
          <p:cNvPr id="8" name="Textfeld 17"/>
          <p:cNvSpPr txBox="1">
            <a:spLocks noChangeArrowheads="1"/>
          </p:cNvSpPr>
          <p:nvPr/>
        </p:nvSpPr>
        <p:spPr bwMode="auto">
          <a:xfrm>
            <a:off x="915334" y="220486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Wohl </a:t>
            </a:r>
            <a:r>
              <a:rPr lang="de-DE" dirty="0" err="1" smtClean="0">
                <a:latin typeface="Lucida Sans Unicode" pitchFamily="34" charset="0"/>
              </a:rPr>
              <a:t>unstr</a:t>
            </a:r>
            <a:r>
              <a:rPr lang="de-DE" dirty="0" smtClean="0">
                <a:latin typeface="Lucida Sans Unicode" pitchFamily="34" charset="0"/>
              </a:rPr>
              <a:t>.: Prüfung der rechtlichen Voraussetzungen</a:t>
            </a:r>
            <a:endParaRPr lang="de-DE" dirty="0">
              <a:latin typeface="Lucida Sans Unicode" pitchFamily="34" charset="0"/>
            </a:endParaRPr>
          </a:p>
        </p:txBody>
      </p:sp>
      <p:sp>
        <p:nvSpPr>
          <p:cNvPr id="10" name="Textfeld 17"/>
          <p:cNvSpPr txBox="1">
            <a:spLocks noChangeArrowheads="1"/>
          </p:cNvSpPr>
          <p:nvPr/>
        </p:nvSpPr>
        <p:spPr bwMode="auto">
          <a:xfrm>
            <a:off x="915334" y="3459959"/>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Problematisch: Prüfung der tatsächlichen Voraussetzungen</a:t>
            </a:r>
            <a:endParaRPr lang="de-DE" dirty="0">
              <a:latin typeface="Lucida Sans Unicode" pitchFamily="34" charset="0"/>
            </a:endParaRPr>
          </a:p>
        </p:txBody>
      </p:sp>
      <p:sp>
        <p:nvSpPr>
          <p:cNvPr id="11" name="Textfeld 17"/>
          <p:cNvSpPr txBox="1">
            <a:spLocks noChangeArrowheads="1"/>
          </p:cNvSpPr>
          <p:nvPr/>
        </p:nvSpPr>
        <p:spPr bwMode="auto">
          <a:xfrm>
            <a:off x="915334" y="3861048"/>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Prüfungsrelevante Bereiche</a:t>
            </a:r>
            <a:endParaRPr lang="de-DE" dirty="0">
              <a:latin typeface="Lucida Sans Unicode" pitchFamily="34" charset="0"/>
            </a:endParaRPr>
          </a:p>
        </p:txBody>
      </p:sp>
      <p:sp>
        <p:nvSpPr>
          <p:cNvPr id="13" name="Textfeld 17"/>
          <p:cNvSpPr txBox="1">
            <a:spLocks noChangeArrowheads="1"/>
          </p:cNvSpPr>
          <p:nvPr/>
        </p:nvSpPr>
        <p:spPr bwMode="auto">
          <a:xfrm>
            <a:off x="1259632" y="4251796"/>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Allgemeine Struktur des Insolvenzplans</a:t>
            </a:r>
            <a:endParaRPr lang="de-DE" dirty="0">
              <a:latin typeface="Lucida Sans Unicode" pitchFamily="34" charset="0"/>
            </a:endParaRPr>
          </a:p>
        </p:txBody>
      </p:sp>
      <p:sp>
        <p:nvSpPr>
          <p:cNvPr id="14" name="Textfeld 17"/>
          <p:cNvSpPr txBox="1">
            <a:spLocks noChangeArrowheads="1"/>
          </p:cNvSpPr>
          <p:nvPr/>
        </p:nvSpPr>
        <p:spPr bwMode="auto">
          <a:xfrm>
            <a:off x="1271874" y="4620096"/>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Zulässige Planbeteiligte</a:t>
            </a:r>
            <a:endParaRPr lang="de-DE" dirty="0">
              <a:latin typeface="Lucida Sans Unicode" pitchFamily="34" charset="0"/>
            </a:endParaRPr>
          </a:p>
        </p:txBody>
      </p:sp>
      <p:sp>
        <p:nvSpPr>
          <p:cNvPr id="15" name="Textfeld 17"/>
          <p:cNvSpPr txBox="1">
            <a:spLocks noChangeArrowheads="1"/>
          </p:cNvSpPr>
          <p:nvPr/>
        </p:nvSpPr>
        <p:spPr bwMode="auto">
          <a:xfrm>
            <a:off x="1271874" y="4988396"/>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Gruppenbildung</a:t>
            </a:r>
            <a:endParaRPr lang="de-DE" dirty="0">
              <a:latin typeface="Lucida Sans Unicode" pitchFamily="34" charset="0"/>
            </a:endParaRPr>
          </a:p>
        </p:txBody>
      </p:sp>
      <p:sp>
        <p:nvSpPr>
          <p:cNvPr id="16" name="Textfeld 17"/>
          <p:cNvSpPr txBox="1">
            <a:spLocks noChangeArrowheads="1"/>
          </p:cNvSpPr>
          <p:nvPr/>
        </p:nvSpPr>
        <p:spPr bwMode="auto">
          <a:xfrm>
            <a:off x="1272401" y="5356696"/>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Gleichbehandlung der Gläubiger</a:t>
            </a:r>
            <a:endParaRPr lang="de-DE" dirty="0">
              <a:latin typeface="Lucida Sans Unicode" pitchFamily="34" charset="0"/>
            </a:endParaRPr>
          </a:p>
        </p:txBody>
      </p:sp>
      <p:sp>
        <p:nvSpPr>
          <p:cNvPr id="17" name="Textfeld 17"/>
          <p:cNvSpPr txBox="1">
            <a:spLocks noChangeArrowheads="1"/>
          </p:cNvSpPr>
          <p:nvPr/>
        </p:nvSpPr>
        <p:spPr bwMode="auto">
          <a:xfrm>
            <a:off x="1271874" y="5724996"/>
            <a:ext cx="7705725" cy="36830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Plananlagen/Vergleichsrechnung</a:t>
            </a:r>
            <a:endParaRPr lang="de-DE" dirty="0">
              <a:latin typeface="Lucida Sans Unicode" pitchFamily="34" charset="0"/>
            </a:endParaRPr>
          </a:p>
        </p:txBody>
      </p:sp>
      <p:sp>
        <p:nvSpPr>
          <p:cNvPr id="18" name="Textfeld 17"/>
          <p:cNvSpPr txBox="1">
            <a:spLocks noChangeArrowheads="1"/>
          </p:cNvSpPr>
          <p:nvPr/>
        </p:nvSpPr>
        <p:spPr bwMode="auto">
          <a:xfrm>
            <a:off x="929236" y="2595863"/>
            <a:ext cx="7705725" cy="923330"/>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mn-lt"/>
                <a:cs typeface="Arial" panose="020B0604020202020204" pitchFamily="34" charset="0"/>
              </a:rPr>
              <a:t>BGH NZI 2015, 697: keine Prüfung, </a:t>
            </a:r>
            <a:r>
              <a:rPr lang="de-DE" dirty="0">
                <a:latin typeface="+mn-lt"/>
                <a:cs typeface="Arial" panose="020B0604020202020204" pitchFamily="34" charset="0"/>
              </a:rPr>
              <a:t>ob der Plan wirtschaftlich zweckmäßig </a:t>
            </a:r>
            <a:r>
              <a:rPr lang="de-DE" dirty="0">
                <a:latin typeface="+mn-lt"/>
              </a:rPr>
              <a:t>gestaltet ist und ob er voraussichtlich Erfolg haben wird</a:t>
            </a:r>
          </a:p>
        </p:txBody>
      </p:sp>
    </p:spTree>
    <p:extLst>
      <p:ext uri="{BB962C8B-B14F-4D97-AF65-F5344CB8AC3E}">
        <p14:creationId xmlns:p14="http://schemas.microsoft.com/office/powerpoint/2010/main" val="206172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Effect transition="in" filter="fade">
                                      <p:cBhvr>
                                        <p:cTn id="7" dur="500"/>
                                        <p:tgtEl>
                                          <p:spTgt spid="256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p"/>
      <p:bldP spid="6" grpId="0"/>
      <p:bldP spid="8" grpId="0"/>
      <p:bldP spid="10" grpId="0"/>
      <p:bldP spid="11" grpId="0"/>
      <p:bldP spid="13" grpId="0"/>
      <p:bldP spid="14" grpId="0"/>
      <p:bldP spid="15" grpId="0"/>
      <p:bldP spid="16" grpId="0"/>
      <p:bldP spid="17" grpId="0"/>
      <p:bldP spid="1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Restschuldbefreiung durch Teilinsolvenzplan</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11" name="Textfeld 17"/>
          <p:cNvSpPr txBox="1">
            <a:spLocks noChangeArrowheads="1"/>
          </p:cNvSpPr>
          <p:nvPr/>
        </p:nvSpPr>
        <p:spPr bwMode="auto">
          <a:xfrm>
            <a:off x="958907" y="1907540"/>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a:latin typeface="Lucida Sans Unicode" pitchFamily="34" charset="0"/>
              </a:rPr>
              <a:t>Umgang mit besonderen Gläubigerarten</a:t>
            </a:r>
          </a:p>
        </p:txBody>
      </p:sp>
      <p:sp>
        <p:nvSpPr>
          <p:cNvPr id="15" name="Textfeld 17"/>
          <p:cNvSpPr txBox="1">
            <a:spLocks noChangeArrowheads="1"/>
          </p:cNvSpPr>
          <p:nvPr/>
        </p:nvSpPr>
        <p:spPr bwMode="auto">
          <a:xfrm>
            <a:off x="1412032" y="3082567"/>
            <a:ext cx="7705725" cy="1477328"/>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Unzureichende Formulierung: „</a:t>
            </a:r>
            <a:r>
              <a:rPr lang="de-DE" i="1" dirty="0" smtClean="0"/>
              <a:t>Mit </a:t>
            </a:r>
            <a:r>
              <a:rPr lang="de-DE" i="1" dirty="0"/>
              <a:t>Eingang der Zahlung bei dem Verwalter erlassen die Gläubiger dem Schuldner die Insolvenzforderungen in voller Höhe. Ausgenommen von diesem Verzicht sind diejenigen Gläubiger, die eine Forderung gemäß § </a:t>
            </a:r>
            <a:r>
              <a:rPr lang="de-DE" i="1" dirty="0" smtClean="0"/>
              <a:t>32 </a:t>
            </a:r>
            <a:r>
              <a:rPr lang="de-DE" i="1" dirty="0"/>
              <a:t>InsO angemeldet haben</a:t>
            </a:r>
            <a:r>
              <a:rPr lang="de-DE" i="1" dirty="0" smtClean="0"/>
              <a:t>.“</a:t>
            </a:r>
            <a:endParaRPr lang="de-DE" dirty="0">
              <a:latin typeface="Lucida Sans Unicode" pitchFamily="34" charset="0"/>
            </a:endParaRPr>
          </a:p>
        </p:txBody>
      </p:sp>
      <p:sp>
        <p:nvSpPr>
          <p:cNvPr id="14" name="Textfeld 17"/>
          <p:cNvSpPr txBox="1">
            <a:spLocks noChangeArrowheads="1"/>
          </p:cNvSpPr>
          <p:nvPr/>
        </p:nvSpPr>
        <p:spPr bwMode="auto">
          <a:xfrm>
            <a:off x="1402779" y="4643844"/>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Besser ist Bildung eines Topfes gemäß § 251 Abs. 3 InsO</a:t>
            </a:r>
            <a:endParaRPr lang="de-DE" dirty="0">
              <a:latin typeface="Lucida Sans Unicode" pitchFamily="34" charset="0"/>
            </a:endParaRPr>
          </a:p>
        </p:txBody>
      </p:sp>
      <p:sp>
        <p:nvSpPr>
          <p:cNvPr id="7" name="Textfeld 17"/>
          <p:cNvSpPr txBox="1">
            <a:spLocks noChangeArrowheads="1"/>
          </p:cNvSpPr>
          <p:nvPr/>
        </p:nvSpPr>
        <p:spPr bwMode="auto">
          <a:xfrm>
            <a:off x="1403648" y="2348880"/>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Problematisch sind Gläubiger gemäß § 302 InsO, Gläubiger, die einen Versagungsantrag gestellt haben und Nachzügler</a:t>
            </a:r>
            <a:endParaRPr lang="de-DE" dirty="0">
              <a:latin typeface="Lucida Sans Unicode" pitchFamily="34" charset="0"/>
            </a:endParaRPr>
          </a:p>
        </p:txBody>
      </p:sp>
    </p:spTree>
    <p:extLst>
      <p:ext uri="{BB962C8B-B14F-4D97-AF65-F5344CB8AC3E}">
        <p14:creationId xmlns:p14="http://schemas.microsoft.com/office/powerpoint/2010/main" val="411991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9" name="Inhaltsplatzhalter 1"/>
          <p:cNvSpPr txBox="1">
            <a:spLocks/>
          </p:cNvSpPr>
          <p:nvPr/>
        </p:nvSpPr>
        <p:spPr bwMode="auto">
          <a:xfrm>
            <a:off x="468370" y="1268760"/>
            <a:ext cx="8686800" cy="652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5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a:lstStyle>
          <a:p>
            <a:pPr eaLnBrk="1" hangingPunct="1"/>
            <a:r>
              <a:rPr lang="de-DE" dirty="0" smtClean="0"/>
              <a:t>Hinweise zur Verfahrensweise</a:t>
            </a:r>
          </a:p>
        </p:txBody>
      </p:sp>
      <p:sp>
        <p:nvSpPr>
          <p:cNvPr id="11" name="Textfeld 17"/>
          <p:cNvSpPr txBox="1">
            <a:spLocks noChangeArrowheads="1"/>
          </p:cNvSpPr>
          <p:nvPr/>
        </p:nvSpPr>
        <p:spPr bwMode="auto">
          <a:xfrm>
            <a:off x="958907" y="184638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Risiko: Pläne als Entwurf einreichen</a:t>
            </a:r>
            <a:endParaRPr lang="de-DE" dirty="0">
              <a:latin typeface="Lucida Sans Unicode" pitchFamily="34" charset="0"/>
            </a:endParaRPr>
          </a:p>
        </p:txBody>
      </p:sp>
      <p:sp>
        <p:nvSpPr>
          <p:cNvPr id="12" name="Textfeld 17"/>
          <p:cNvSpPr txBox="1">
            <a:spLocks noChangeArrowheads="1"/>
          </p:cNvSpPr>
          <p:nvPr/>
        </p:nvSpPr>
        <p:spPr bwMode="auto">
          <a:xfrm>
            <a:off x="960328" y="4149080"/>
            <a:ext cx="7705725" cy="646331"/>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Kritisch ist vorherige Stellungnahme gemäß § 232 InsO bei Planeinreichung</a:t>
            </a:r>
            <a:endParaRPr lang="de-DE" dirty="0">
              <a:latin typeface="Lucida Sans Unicode" pitchFamily="34" charset="0"/>
            </a:endParaRPr>
          </a:p>
        </p:txBody>
      </p:sp>
      <p:sp>
        <p:nvSpPr>
          <p:cNvPr id="8" name="Textfeld 17"/>
          <p:cNvSpPr txBox="1">
            <a:spLocks noChangeArrowheads="1"/>
          </p:cNvSpPr>
          <p:nvPr/>
        </p:nvSpPr>
        <p:spPr bwMode="auto">
          <a:xfrm>
            <a:off x="1412032" y="2278613"/>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err="1" smtClean="0">
                <a:latin typeface="Lucida Sans Unicode" pitchFamily="34" charset="0"/>
              </a:rPr>
              <a:t>Grds</a:t>
            </a:r>
            <a:r>
              <a:rPr lang="de-DE" dirty="0" smtClean="0">
                <a:latin typeface="Lucida Sans Unicode" pitchFamily="34" charset="0"/>
              </a:rPr>
              <a:t>. begrüßenswert, da so eine Absprache möglich</a:t>
            </a:r>
            <a:endParaRPr lang="de-DE" dirty="0">
              <a:latin typeface="Lucida Sans Unicode" pitchFamily="34" charset="0"/>
            </a:endParaRPr>
          </a:p>
        </p:txBody>
      </p:sp>
      <p:sp>
        <p:nvSpPr>
          <p:cNvPr id="10" name="Textfeld 17"/>
          <p:cNvSpPr txBox="1">
            <a:spLocks noChangeArrowheads="1"/>
          </p:cNvSpPr>
          <p:nvPr/>
        </p:nvSpPr>
        <p:spPr bwMode="auto">
          <a:xfrm>
            <a:off x="1403648" y="2780928"/>
            <a:ext cx="7705725" cy="923330"/>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AG Hamburg (SV bei LG Hamburg, Beschluss vom 30.10.2014, 326 T 87/14): keine bedingte Einreichung möglich, so dass Entwurf als endgültiger Plan ausgelegt wird</a:t>
            </a:r>
            <a:endParaRPr lang="de-DE" dirty="0">
              <a:latin typeface="Lucida Sans Unicode" pitchFamily="34" charset="0"/>
            </a:endParaRPr>
          </a:p>
        </p:txBody>
      </p:sp>
      <p:sp>
        <p:nvSpPr>
          <p:cNvPr id="13" name="Textfeld 17"/>
          <p:cNvSpPr txBox="1">
            <a:spLocks noChangeArrowheads="1"/>
          </p:cNvSpPr>
          <p:nvPr/>
        </p:nvSpPr>
        <p:spPr bwMode="auto">
          <a:xfrm>
            <a:off x="1403648" y="3707740"/>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Fraglich, ob in diesen Fällen § 231 Abs. 2 InsO eingreift</a:t>
            </a:r>
            <a:endParaRPr lang="de-DE" dirty="0">
              <a:latin typeface="Lucida Sans Unicode" pitchFamily="34" charset="0"/>
            </a:endParaRPr>
          </a:p>
        </p:txBody>
      </p:sp>
    </p:spTree>
    <p:extLst>
      <p:ext uri="{BB962C8B-B14F-4D97-AF65-F5344CB8AC3E}">
        <p14:creationId xmlns:p14="http://schemas.microsoft.com/office/powerpoint/2010/main" val="80039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8" grpId="0"/>
      <p:bldP spid="10"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1124744"/>
            <a:ext cx="7772400" cy="1829761"/>
          </a:xfrm>
        </p:spPr>
        <p:txBody>
          <a:bodyPr>
            <a:normAutofit/>
          </a:bodyPr>
          <a:lstStyle/>
          <a:p>
            <a:pPr eaLnBrk="1" fontAlgn="auto" hangingPunct="1">
              <a:spcAft>
                <a:spcPts val="0"/>
              </a:spcAft>
              <a:defRPr/>
            </a:pPr>
            <a:r>
              <a:rPr lang="de-DE" dirty="0" smtClean="0">
                <a:effectLst/>
              </a:rPr>
              <a:t>Insolvenzpläne in „Kleinverfahren“</a:t>
            </a:r>
            <a:endParaRPr lang="de-DE" dirty="0"/>
          </a:p>
        </p:txBody>
      </p:sp>
      <p:sp>
        <p:nvSpPr>
          <p:cNvPr id="14338" name="Rectangle 2"/>
          <p:cNvSpPr>
            <a:spLocks noGrp="1"/>
          </p:cNvSpPr>
          <p:nvPr>
            <p:ph type="subTitle" idx="1"/>
          </p:nvPr>
        </p:nvSpPr>
        <p:spPr>
          <a:xfrm>
            <a:off x="684213" y="3716338"/>
            <a:ext cx="7772400" cy="1200150"/>
          </a:xfrm>
        </p:spPr>
        <p:txBody>
          <a:bodyPr/>
          <a:lstStyle/>
          <a:p>
            <a:pPr marR="0" eaLnBrk="1" hangingPunct="1"/>
            <a:r>
              <a:rPr lang="de-DE" dirty="0" err="1" smtClean="0"/>
              <a:t>RiAG</a:t>
            </a:r>
            <a:r>
              <a:rPr lang="de-DE" dirty="0" smtClean="0"/>
              <a:t> Dr. Daniel Blankenburg, Hannover</a:t>
            </a:r>
          </a:p>
        </p:txBody>
      </p:sp>
    </p:spTree>
    <p:extLst>
      <p:ext uri="{BB962C8B-B14F-4D97-AF65-F5344CB8AC3E}">
        <p14:creationId xmlns:p14="http://schemas.microsoft.com/office/powerpoint/2010/main" val="166580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1"/>
          <p:cNvSpPr>
            <a:spLocks noGrp="1"/>
          </p:cNvSpPr>
          <p:nvPr>
            <p:ph idx="1"/>
          </p:nvPr>
        </p:nvSpPr>
        <p:spPr>
          <a:xfrm>
            <a:off x="424800" y="1267200"/>
            <a:ext cx="8686800" cy="652462"/>
          </a:xfrm>
        </p:spPr>
        <p:txBody>
          <a:bodyPr/>
          <a:lstStyle/>
          <a:p>
            <a:pPr eaLnBrk="1" hangingPunct="1"/>
            <a:r>
              <a:rPr lang="de-DE" dirty="0" smtClean="0"/>
              <a:t>Prüfungsdichte</a:t>
            </a:r>
          </a:p>
        </p:txBody>
      </p:sp>
      <p:sp>
        <p:nvSpPr>
          <p:cNvPr id="3" name="Titel 2"/>
          <p:cNvSpPr>
            <a:spLocks noGrp="1"/>
          </p:cNvSpPr>
          <p:nvPr>
            <p:ph type="title"/>
          </p:nvPr>
        </p:nvSpPr>
        <p:spPr/>
        <p:txBody>
          <a:bodyPr/>
          <a:lstStyle/>
          <a:p>
            <a:pPr eaLnBrk="1" fontAlgn="auto" hangingPunct="1">
              <a:spcAft>
                <a:spcPts val="0"/>
              </a:spcAft>
              <a:defRPr/>
            </a:pPr>
            <a:r>
              <a:rPr lang="de-DE" dirty="0"/>
              <a:t>Insolvenzpläne in der Praxis</a:t>
            </a:r>
          </a:p>
        </p:txBody>
      </p:sp>
      <p:sp>
        <p:nvSpPr>
          <p:cNvPr id="6"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Vergleichsrechnung</a:t>
            </a:r>
            <a:endParaRPr lang="de-DE" dirty="0">
              <a:latin typeface="Lucida Sans Unicode" pitchFamily="34" charset="0"/>
            </a:endParaRPr>
          </a:p>
        </p:txBody>
      </p:sp>
      <p:sp>
        <p:nvSpPr>
          <p:cNvPr id="13" name="Textfeld 17"/>
          <p:cNvSpPr txBox="1">
            <a:spLocks noChangeArrowheads="1"/>
          </p:cNvSpPr>
          <p:nvPr/>
        </p:nvSpPr>
        <p:spPr bwMode="auto">
          <a:xfrm>
            <a:off x="1259632" y="2235572"/>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Vergleichsrechnung ist das Herzstück des Plans</a:t>
            </a:r>
            <a:endParaRPr lang="de-DE" dirty="0">
              <a:latin typeface="Lucida Sans Unicode" pitchFamily="34" charset="0"/>
            </a:endParaRPr>
          </a:p>
        </p:txBody>
      </p:sp>
      <p:sp>
        <p:nvSpPr>
          <p:cNvPr id="14" name="Textfeld 17"/>
          <p:cNvSpPr txBox="1">
            <a:spLocks noChangeArrowheads="1"/>
          </p:cNvSpPr>
          <p:nvPr/>
        </p:nvSpPr>
        <p:spPr bwMode="auto">
          <a:xfrm>
            <a:off x="1271874" y="2638653"/>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BGH NZI 2015, 697, 700: Vorteile des Plans müssen nachvollziehbar dargelegt werden.</a:t>
            </a:r>
            <a:endParaRPr lang="de-DE" dirty="0">
              <a:latin typeface="Lucida Sans Unicode" pitchFamily="34" charset="0"/>
            </a:endParaRPr>
          </a:p>
        </p:txBody>
      </p:sp>
      <p:sp>
        <p:nvSpPr>
          <p:cNvPr id="19" name="Textfeld 18"/>
          <p:cNvSpPr txBox="1">
            <a:spLocks noChangeArrowheads="1"/>
          </p:cNvSpPr>
          <p:nvPr/>
        </p:nvSpPr>
        <p:spPr bwMode="auto">
          <a:xfrm>
            <a:off x="1547664" y="4664169"/>
            <a:ext cx="7416824"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Thies, in </a:t>
            </a:r>
            <a:r>
              <a:rPr lang="de-DE" dirty="0" err="1" smtClean="0">
                <a:latin typeface="Lucida Sans Unicode" pitchFamily="34" charset="0"/>
              </a:rPr>
              <a:t>HambKom</a:t>
            </a:r>
            <a:r>
              <a:rPr lang="de-DE" dirty="0" smtClean="0">
                <a:latin typeface="Lucida Sans Unicode" pitchFamily="34" charset="0"/>
              </a:rPr>
              <a:t>, § 220 Rdn. </a:t>
            </a:r>
            <a:r>
              <a:rPr lang="de-DE" dirty="0">
                <a:latin typeface="Lucida Sans Unicode" pitchFamily="34" charset="0"/>
              </a:rPr>
              <a:t>7; </a:t>
            </a:r>
            <a:r>
              <a:rPr lang="de-DE" dirty="0" smtClean="0">
                <a:latin typeface="Lucida Sans Unicode" pitchFamily="34" charset="0"/>
              </a:rPr>
              <a:t>a.A. </a:t>
            </a:r>
            <a:r>
              <a:rPr lang="de-DE" dirty="0" err="1" smtClean="0">
                <a:latin typeface="Lucida Sans Unicode" pitchFamily="34" charset="0"/>
              </a:rPr>
              <a:t>Splied</a:t>
            </a:r>
            <a:r>
              <a:rPr lang="de-DE" dirty="0">
                <a:latin typeface="Lucida Sans Unicode" pitchFamily="34" charset="0"/>
              </a:rPr>
              <a:t>, in: Schmidt, § 220 Rdn. 6 : </a:t>
            </a:r>
            <a:r>
              <a:rPr lang="de-DE" dirty="0" smtClean="0">
                <a:latin typeface="Lucida Sans Unicode" pitchFamily="34" charset="0"/>
              </a:rPr>
              <a:t>Regelmäßig nur Zerschlagungswert, anders nur bei einem konkreten Angebot</a:t>
            </a:r>
          </a:p>
        </p:txBody>
      </p:sp>
      <p:sp>
        <p:nvSpPr>
          <p:cNvPr id="20" name="Textfeld 19"/>
          <p:cNvSpPr txBox="1">
            <a:spLocks noChangeArrowheads="1"/>
          </p:cNvSpPr>
          <p:nvPr/>
        </p:nvSpPr>
        <p:spPr bwMode="auto">
          <a:xfrm>
            <a:off x="1547664" y="5518973"/>
            <a:ext cx="7416824" cy="646331"/>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err="1">
                <a:latin typeface="Lucida Sans Unicode" pitchFamily="34" charset="0"/>
              </a:rPr>
              <a:t>e</a:t>
            </a:r>
            <a:r>
              <a:rPr lang="de-DE" dirty="0" err="1" smtClean="0">
                <a:latin typeface="Lucida Sans Unicode" pitchFamily="34" charset="0"/>
              </a:rPr>
              <a:t>.M</a:t>
            </a:r>
            <a:r>
              <a:rPr lang="de-DE" dirty="0" smtClean="0">
                <a:latin typeface="Lucida Sans Unicode" pitchFamily="34" charset="0"/>
              </a:rPr>
              <a:t>.: Verfasser muss zumindest im Plan darlegen, warum andere Varianten als Zerschlagung nicht wahrscheinlich sind</a:t>
            </a:r>
          </a:p>
        </p:txBody>
      </p:sp>
      <p:sp>
        <p:nvSpPr>
          <p:cNvPr id="10" name="Textfeld 17"/>
          <p:cNvSpPr txBox="1">
            <a:spLocks noChangeArrowheads="1"/>
          </p:cNvSpPr>
          <p:nvPr/>
        </p:nvSpPr>
        <p:spPr bwMode="auto">
          <a:xfrm>
            <a:off x="1259632" y="4005064"/>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Problem: Welcher Ablauf des Regelverfahrens ist zugrunde zu legen (z.B. Zerschlagung, übertragene Sanierung, Asset-Deal?)</a:t>
            </a:r>
            <a:endParaRPr lang="de-DE" dirty="0">
              <a:latin typeface="Lucida Sans Unicode" pitchFamily="34" charset="0"/>
            </a:endParaRPr>
          </a:p>
        </p:txBody>
      </p:sp>
      <p:sp>
        <p:nvSpPr>
          <p:cNvPr id="16" name="Textfeld 17"/>
          <p:cNvSpPr txBox="1">
            <a:spLocks noChangeArrowheads="1"/>
          </p:cNvSpPr>
          <p:nvPr/>
        </p:nvSpPr>
        <p:spPr bwMode="auto">
          <a:xfrm>
            <a:off x="1259632" y="3284984"/>
            <a:ext cx="7705725" cy="646331"/>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Es sollte durch die Gerichte nur eine Prüfung vorgenommen werden, ob evidente Mängel vorliegen</a:t>
            </a:r>
            <a:endParaRPr lang="de-DE" dirty="0">
              <a:latin typeface="Lucida Sans Unicode" pitchFamily="34" charset="0"/>
            </a:endParaRPr>
          </a:p>
        </p:txBody>
      </p:sp>
    </p:spTree>
    <p:extLst>
      <p:ext uri="{BB962C8B-B14F-4D97-AF65-F5344CB8AC3E}">
        <p14:creationId xmlns:p14="http://schemas.microsoft.com/office/powerpoint/2010/main" val="265389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p:bldP spid="20" grpId="0"/>
      <p:bldP spid="10"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1"/>
          <p:cNvSpPr>
            <a:spLocks noGrp="1"/>
          </p:cNvSpPr>
          <p:nvPr>
            <p:ph idx="1"/>
          </p:nvPr>
        </p:nvSpPr>
        <p:spPr>
          <a:xfrm>
            <a:off x="424800" y="1267200"/>
            <a:ext cx="8686800" cy="652462"/>
          </a:xfrm>
        </p:spPr>
        <p:txBody>
          <a:bodyPr/>
          <a:lstStyle/>
          <a:p>
            <a:pPr eaLnBrk="1" hangingPunct="1"/>
            <a:r>
              <a:rPr lang="de-DE" dirty="0" smtClean="0"/>
              <a:t>Prüfungsdichte</a:t>
            </a:r>
          </a:p>
        </p:txBody>
      </p:sp>
      <p:sp>
        <p:nvSpPr>
          <p:cNvPr id="3" name="Titel 2"/>
          <p:cNvSpPr>
            <a:spLocks noGrp="1"/>
          </p:cNvSpPr>
          <p:nvPr>
            <p:ph type="title"/>
          </p:nvPr>
        </p:nvSpPr>
        <p:spPr/>
        <p:txBody>
          <a:bodyPr/>
          <a:lstStyle/>
          <a:p>
            <a:pPr eaLnBrk="1" fontAlgn="auto" hangingPunct="1">
              <a:spcAft>
                <a:spcPts val="0"/>
              </a:spcAft>
              <a:defRPr/>
            </a:pPr>
            <a:r>
              <a:rPr lang="de-DE" dirty="0"/>
              <a:t>Insolvenzpläne in der Praxis</a:t>
            </a:r>
          </a:p>
        </p:txBody>
      </p:sp>
      <p:sp>
        <p:nvSpPr>
          <p:cNvPr id="6"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Vergleichsrechnung</a:t>
            </a:r>
            <a:endParaRPr lang="de-DE" dirty="0">
              <a:latin typeface="Lucida Sans Unicode" pitchFamily="34" charset="0"/>
            </a:endParaRPr>
          </a:p>
        </p:txBody>
      </p:sp>
      <p:sp>
        <p:nvSpPr>
          <p:cNvPr id="11" name="Textfeld 17"/>
          <p:cNvSpPr txBox="1">
            <a:spLocks noChangeArrowheads="1"/>
          </p:cNvSpPr>
          <p:nvPr/>
        </p:nvSpPr>
        <p:spPr bwMode="auto">
          <a:xfrm>
            <a:off x="1258763" y="2276872"/>
            <a:ext cx="7885237" cy="646331"/>
          </a:xfrm>
          <a:prstGeom prst="rect">
            <a:avLst/>
          </a:prstGeom>
          <a:noFill/>
          <a:ln w="9525">
            <a:noFill/>
            <a:miter lim="800000"/>
            <a:headEnd/>
            <a:tailEnd/>
          </a:ln>
        </p:spPr>
        <p:txBody>
          <a:bodyPr wrap="square">
            <a:spAutoFit/>
          </a:bodyPr>
          <a:lstStyle/>
          <a:p>
            <a:pPr marL="285750" indent="-285750">
              <a:buFont typeface="Courier New" panose="02070309020205020404" pitchFamily="49" charset="0"/>
              <a:buChar char="o"/>
            </a:pPr>
            <a:r>
              <a:rPr lang="de-DE" dirty="0" smtClean="0">
                <a:latin typeface="Lucida Sans Unicode" pitchFamily="34" charset="0"/>
              </a:rPr>
              <a:t>Bei natürlichen Personen besteht das Problem, auf welchem Endzeitpunkt für die Vergleichsrechnung abzustellen ist</a:t>
            </a:r>
            <a:endParaRPr lang="de-DE" dirty="0">
              <a:latin typeface="Lucida Sans Unicode" pitchFamily="34" charset="0"/>
            </a:endParaRPr>
          </a:p>
        </p:txBody>
      </p:sp>
      <p:sp>
        <p:nvSpPr>
          <p:cNvPr id="12" name="Textfeld 17"/>
          <p:cNvSpPr txBox="1">
            <a:spLocks noChangeArrowheads="1"/>
          </p:cNvSpPr>
          <p:nvPr/>
        </p:nvSpPr>
        <p:spPr bwMode="auto">
          <a:xfrm>
            <a:off x="1259632" y="2998693"/>
            <a:ext cx="7885237" cy="646331"/>
          </a:xfrm>
          <a:prstGeom prst="rect">
            <a:avLst/>
          </a:prstGeom>
          <a:noFill/>
          <a:ln w="9525">
            <a:noFill/>
            <a:miter lim="800000"/>
            <a:headEnd/>
            <a:tailEnd/>
          </a:ln>
        </p:spPr>
        <p:txBody>
          <a:bodyPr wrap="square">
            <a:spAutoFit/>
          </a:bodyPr>
          <a:lstStyle/>
          <a:p>
            <a:pPr marL="285750" indent="-285750">
              <a:buFont typeface="Courier New" panose="02070309020205020404" pitchFamily="49" charset="0"/>
              <a:buChar char="o"/>
            </a:pPr>
            <a:r>
              <a:rPr lang="de-DE" dirty="0" smtClean="0">
                <a:latin typeface="Lucida Sans Unicode" pitchFamily="34" charset="0"/>
              </a:rPr>
              <a:t>Deliktische Forderungen: ggfs. Berechnung für einen Zeitraum von 30 Jahren</a:t>
            </a:r>
            <a:endParaRPr lang="de-DE" dirty="0">
              <a:latin typeface="Lucida Sans Unicode" pitchFamily="34" charset="0"/>
            </a:endParaRPr>
          </a:p>
        </p:txBody>
      </p:sp>
      <p:sp>
        <p:nvSpPr>
          <p:cNvPr id="15" name="Textfeld 17"/>
          <p:cNvSpPr txBox="1">
            <a:spLocks noChangeArrowheads="1"/>
          </p:cNvSpPr>
          <p:nvPr/>
        </p:nvSpPr>
        <p:spPr bwMode="auto">
          <a:xfrm>
            <a:off x="1259632" y="3718773"/>
            <a:ext cx="7885237" cy="369332"/>
          </a:xfrm>
          <a:prstGeom prst="rect">
            <a:avLst/>
          </a:prstGeom>
          <a:noFill/>
          <a:ln w="9525">
            <a:noFill/>
            <a:miter lim="800000"/>
            <a:headEnd/>
            <a:tailEnd/>
          </a:ln>
        </p:spPr>
        <p:txBody>
          <a:bodyPr wrap="square">
            <a:spAutoFit/>
          </a:bodyPr>
          <a:lstStyle/>
          <a:p>
            <a:pPr marL="285750" indent="-285750">
              <a:buFont typeface="Courier New" panose="02070309020205020404" pitchFamily="49" charset="0"/>
              <a:buChar char="o"/>
            </a:pPr>
            <a:r>
              <a:rPr lang="de-DE" dirty="0" smtClean="0">
                <a:latin typeface="Lucida Sans Unicode" pitchFamily="34" charset="0"/>
              </a:rPr>
              <a:t>Antrag auf Versagung der RSB gestellt</a:t>
            </a:r>
            <a:endParaRPr lang="de-DE" dirty="0">
              <a:latin typeface="Lucida Sans Unicode" pitchFamily="34" charset="0"/>
            </a:endParaRPr>
          </a:p>
        </p:txBody>
      </p:sp>
      <p:sp>
        <p:nvSpPr>
          <p:cNvPr id="17" name="Textfeld 16"/>
          <p:cNvSpPr txBox="1">
            <a:spLocks noChangeArrowheads="1"/>
          </p:cNvSpPr>
          <p:nvPr/>
        </p:nvSpPr>
        <p:spPr bwMode="auto">
          <a:xfrm>
            <a:off x="1547665" y="4161854"/>
            <a:ext cx="7416824" cy="923330"/>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Keine Berechnung für Forderung des Antragstellers ratsam, da anderenfalls die übrigen Gläubiger auch entsprechende Anträge stellen würden</a:t>
            </a:r>
          </a:p>
        </p:txBody>
      </p:sp>
      <p:sp>
        <p:nvSpPr>
          <p:cNvPr id="18" name="Textfeld 17"/>
          <p:cNvSpPr txBox="1">
            <a:spLocks noChangeArrowheads="1"/>
          </p:cNvSpPr>
          <p:nvPr/>
        </p:nvSpPr>
        <p:spPr bwMode="auto">
          <a:xfrm>
            <a:off x="1547664" y="5097958"/>
            <a:ext cx="7416824" cy="369332"/>
          </a:xfrm>
          <a:prstGeom prst="rect">
            <a:avLst/>
          </a:prstGeom>
          <a:noFill/>
          <a:ln w="9525">
            <a:noFill/>
            <a:miter lim="800000"/>
            <a:headEnd/>
            <a:tailEnd/>
          </a:ln>
        </p:spPr>
        <p:txBody>
          <a:bodyPr wrap="square">
            <a:spAutoFit/>
          </a:bodyPr>
          <a:lstStyle/>
          <a:p>
            <a:pPr marL="342900" indent="-342900" algn="just">
              <a:buFont typeface="Wingdings" panose="05000000000000000000" pitchFamily="2" charset="2"/>
              <a:buChar char="§"/>
            </a:pPr>
            <a:r>
              <a:rPr lang="de-DE" dirty="0" smtClean="0">
                <a:latin typeface="Lucida Sans Unicode" pitchFamily="34" charset="0"/>
              </a:rPr>
              <a:t>Es sollte ein Topf gemäß § 251 Abs. 3 InsO gebildet werden</a:t>
            </a:r>
          </a:p>
        </p:txBody>
      </p:sp>
    </p:spTree>
    <p:extLst>
      <p:ext uri="{BB962C8B-B14F-4D97-AF65-F5344CB8AC3E}">
        <p14:creationId xmlns:p14="http://schemas.microsoft.com/office/powerpoint/2010/main" val="110856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1"/>
          <p:cNvSpPr>
            <a:spLocks noGrp="1"/>
          </p:cNvSpPr>
          <p:nvPr>
            <p:ph idx="1"/>
          </p:nvPr>
        </p:nvSpPr>
        <p:spPr>
          <a:xfrm>
            <a:off x="424800" y="1267200"/>
            <a:ext cx="8686800" cy="652462"/>
          </a:xfrm>
        </p:spPr>
        <p:txBody>
          <a:bodyPr/>
          <a:lstStyle/>
          <a:p>
            <a:pPr eaLnBrk="1" hangingPunct="1"/>
            <a:r>
              <a:rPr lang="de-DE" dirty="0" smtClean="0"/>
              <a:t>Gruppenbildung</a:t>
            </a:r>
          </a:p>
        </p:txBody>
      </p:sp>
      <p:sp>
        <p:nvSpPr>
          <p:cNvPr id="3" name="Titel 2"/>
          <p:cNvSpPr>
            <a:spLocks noGrp="1"/>
          </p:cNvSpPr>
          <p:nvPr>
            <p:ph type="title"/>
          </p:nvPr>
        </p:nvSpPr>
        <p:spPr/>
        <p:txBody>
          <a:bodyPr/>
          <a:lstStyle/>
          <a:p>
            <a:pPr eaLnBrk="1" fontAlgn="auto" hangingPunct="1">
              <a:spcAft>
                <a:spcPts val="0"/>
              </a:spcAft>
              <a:defRPr/>
            </a:pPr>
            <a:r>
              <a:rPr lang="de-DE" dirty="0"/>
              <a:t>Insolvenzpläne in der Praxis</a:t>
            </a:r>
          </a:p>
        </p:txBody>
      </p:sp>
      <p:sp>
        <p:nvSpPr>
          <p:cNvPr id="6" name="Textfeld 17"/>
          <p:cNvSpPr txBox="1">
            <a:spLocks noChangeArrowheads="1"/>
          </p:cNvSpPr>
          <p:nvPr/>
        </p:nvSpPr>
        <p:spPr bwMode="auto">
          <a:xfrm>
            <a:off x="915337" y="1844824"/>
            <a:ext cx="7705725" cy="646331"/>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Trotz Nennung als besonders problematisch bisher keine Probleme in der Praxis</a:t>
            </a:r>
            <a:endParaRPr lang="de-DE" dirty="0">
              <a:latin typeface="Lucida Sans Unicode" pitchFamily="34" charset="0"/>
            </a:endParaRPr>
          </a:p>
        </p:txBody>
      </p:sp>
      <p:sp>
        <p:nvSpPr>
          <p:cNvPr id="10" name="Textfeld 17"/>
          <p:cNvSpPr txBox="1">
            <a:spLocks noChangeArrowheads="1"/>
          </p:cNvSpPr>
          <p:nvPr/>
        </p:nvSpPr>
        <p:spPr bwMode="auto">
          <a:xfrm>
            <a:off x="899592" y="2564904"/>
            <a:ext cx="7705725" cy="2031325"/>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BGH NZI 2015, 697: Das Gericht hat zu prüfen</a:t>
            </a:r>
            <a:r>
              <a:rPr lang="de-DE" dirty="0">
                <a:latin typeface="Lucida Sans Unicode" pitchFamily="34" charset="0"/>
              </a:rPr>
              <a:t>, ob bei der fakultativen Gruppenbildung nach § 222 Abs. 2 InsO Gläubiger mit gleicher Rechtsstellung und mit gleichartigen wirtschaftlichen Interessen zusammengefasst und die Gruppen sachgerecht voneinander abgegrenzt sind, es also für die Unterscheidung zwischen zwei oder mehr gebildeten Gruppen einen sachlich gerechtfertigten Grund gibt</a:t>
            </a:r>
          </a:p>
        </p:txBody>
      </p:sp>
      <p:sp>
        <p:nvSpPr>
          <p:cNvPr id="11" name="Textfeld 17"/>
          <p:cNvSpPr txBox="1">
            <a:spLocks noChangeArrowheads="1"/>
          </p:cNvSpPr>
          <p:nvPr/>
        </p:nvSpPr>
        <p:spPr bwMode="auto">
          <a:xfrm>
            <a:off x="899592" y="4654877"/>
            <a:ext cx="7705725" cy="646331"/>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Voraussetzungen des § 222 Abs. 3 InsO sind ebenfalls zu prüfen (a.A. </a:t>
            </a:r>
            <a:r>
              <a:rPr lang="de-DE" dirty="0" err="1" smtClean="0">
                <a:latin typeface="Lucida Sans Unicode" pitchFamily="34" charset="0"/>
              </a:rPr>
              <a:t>h.L</a:t>
            </a:r>
            <a:r>
              <a:rPr lang="de-DE" dirty="0" smtClean="0">
                <a:latin typeface="Lucida Sans Unicode" pitchFamily="34" charset="0"/>
              </a:rPr>
              <a:t>.)</a:t>
            </a:r>
            <a:endParaRPr lang="de-DE" dirty="0">
              <a:latin typeface="Lucida Sans Unicode" pitchFamily="34" charset="0"/>
            </a:endParaRPr>
          </a:p>
        </p:txBody>
      </p:sp>
    </p:spTree>
    <p:extLst>
      <p:ext uri="{BB962C8B-B14F-4D97-AF65-F5344CB8AC3E}">
        <p14:creationId xmlns:p14="http://schemas.microsoft.com/office/powerpoint/2010/main" val="209947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1"/>
          <p:cNvSpPr>
            <a:spLocks noGrp="1"/>
          </p:cNvSpPr>
          <p:nvPr>
            <p:ph idx="1"/>
          </p:nvPr>
        </p:nvSpPr>
        <p:spPr>
          <a:xfrm>
            <a:off x="424800" y="1267200"/>
            <a:ext cx="8686800" cy="652462"/>
          </a:xfrm>
        </p:spPr>
        <p:txBody>
          <a:bodyPr/>
          <a:lstStyle/>
          <a:p>
            <a:pPr eaLnBrk="1" hangingPunct="1"/>
            <a:r>
              <a:rPr lang="de-DE" dirty="0" smtClean="0"/>
              <a:t>Gruppenbildung</a:t>
            </a:r>
          </a:p>
        </p:txBody>
      </p:sp>
      <p:sp>
        <p:nvSpPr>
          <p:cNvPr id="3" name="Titel 2"/>
          <p:cNvSpPr>
            <a:spLocks noGrp="1"/>
          </p:cNvSpPr>
          <p:nvPr>
            <p:ph type="title"/>
          </p:nvPr>
        </p:nvSpPr>
        <p:spPr/>
        <p:txBody>
          <a:bodyPr/>
          <a:lstStyle/>
          <a:p>
            <a:pPr eaLnBrk="1" fontAlgn="auto" hangingPunct="1">
              <a:spcAft>
                <a:spcPts val="0"/>
              </a:spcAft>
              <a:defRPr/>
            </a:pPr>
            <a:r>
              <a:rPr lang="de-DE" dirty="0"/>
              <a:t>Insolvenzpläne in der Praxis</a:t>
            </a:r>
          </a:p>
        </p:txBody>
      </p:sp>
      <p:sp>
        <p:nvSpPr>
          <p:cNvPr id="6" name="Textfeld 17"/>
          <p:cNvSpPr txBox="1">
            <a:spLocks noChangeArrowheads="1"/>
          </p:cNvSpPr>
          <p:nvPr/>
        </p:nvSpPr>
        <p:spPr bwMode="auto">
          <a:xfrm>
            <a:off x="915337" y="1844824"/>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Formelle Anforderungen der Gruppenbildung</a:t>
            </a:r>
            <a:endParaRPr lang="de-DE" dirty="0">
              <a:latin typeface="Lucida Sans Unicode" pitchFamily="34" charset="0"/>
            </a:endParaRPr>
          </a:p>
        </p:txBody>
      </p:sp>
      <p:sp>
        <p:nvSpPr>
          <p:cNvPr id="7" name="Textfeld 17"/>
          <p:cNvSpPr txBox="1">
            <a:spLocks noChangeArrowheads="1"/>
          </p:cNvSpPr>
          <p:nvPr/>
        </p:nvSpPr>
        <p:spPr bwMode="auto">
          <a:xfrm>
            <a:off x="1259632" y="2276872"/>
            <a:ext cx="7705725" cy="369332"/>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Angabe der Norm für die Gruppenbildung</a:t>
            </a:r>
          </a:p>
        </p:txBody>
      </p:sp>
      <p:sp>
        <p:nvSpPr>
          <p:cNvPr id="8" name="Textfeld 17"/>
          <p:cNvSpPr txBox="1">
            <a:spLocks noChangeArrowheads="1"/>
          </p:cNvSpPr>
          <p:nvPr/>
        </p:nvSpPr>
        <p:spPr bwMode="auto">
          <a:xfrm>
            <a:off x="1259632" y="2771636"/>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Angabe der Kriterien für die </a:t>
            </a:r>
            <a:r>
              <a:rPr lang="de-DE" dirty="0">
                <a:latin typeface="Lucida Sans Unicode" pitchFamily="34" charset="0"/>
              </a:rPr>
              <a:t>Gruppenbildung </a:t>
            </a:r>
            <a:r>
              <a:rPr lang="de-DE" dirty="0" smtClean="0">
                <a:latin typeface="Lucida Sans Unicode" pitchFamily="34" charset="0"/>
              </a:rPr>
              <a:t>(siehe dazu BGH </a:t>
            </a:r>
            <a:r>
              <a:rPr lang="de-DE" dirty="0">
                <a:latin typeface="Lucida Sans Unicode" pitchFamily="34" charset="0"/>
              </a:rPr>
              <a:t>NZI 2015, 697</a:t>
            </a:r>
            <a:endParaRPr lang="de-DE" dirty="0" smtClean="0">
              <a:latin typeface="Lucida Sans Unicode" pitchFamily="34" charset="0"/>
            </a:endParaRPr>
          </a:p>
        </p:txBody>
      </p:sp>
      <p:sp>
        <p:nvSpPr>
          <p:cNvPr id="9" name="Textfeld 17"/>
          <p:cNvSpPr txBox="1">
            <a:spLocks noChangeArrowheads="1"/>
          </p:cNvSpPr>
          <p:nvPr/>
        </p:nvSpPr>
        <p:spPr bwMode="auto">
          <a:xfrm>
            <a:off x="1259632" y="3441774"/>
            <a:ext cx="7705725" cy="923330"/>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Erläuterung der Erwägungen (z.B</a:t>
            </a:r>
            <a:r>
              <a:rPr lang="de-DE" dirty="0">
                <a:latin typeface="Lucida Sans Unicode" pitchFamily="34" charset="0"/>
              </a:rPr>
              <a:t>. unterschiedliche insolvenzbezogene wirtschaftliche Interessen </a:t>
            </a:r>
            <a:r>
              <a:rPr lang="de-DE" dirty="0" smtClean="0">
                <a:latin typeface="Lucida Sans Unicode" pitchFamily="34" charset="0"/>
              </a:rPr>
              <a:t>für getrennte Einteilung)</a:t>
            </a:r>
          </a:p>
        </p:txBody>
      </p:sp>
      <p:sp>
        <p:nvSpPr>
          <p:cNvPr id="10" name="Textfeld 17"/>
          <p:cNvSpPr txBox="1">
            <a:spLocks noChangeArrowheads="1"/>
          </p:cNvSpPr>
          <p:nvPr/>
        </p:nvSpPr>
        <p:spPr bwMode="auto">
          <a:xfrm>
            <a:off x="971600" y="4437112"/>
            <a:ext cx="7705725" cy="646331"/>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Wenn nur eine Gruppe erstellt wird, sollte der Plan nicht den Passus enthalten, dass auf eine Gruppenbildung verzichtet wird</a:t>
            </a:r>
            <a:endParaRPr lang="de-DE" dirty="0">
              <a:latin typeface="Lucida Sans Unicode" pitchFamily="34" charset="0"/>
            </a:endParaRPr>
          </a:p>
        </p:txBody>
      </p:sp>
    </p:spTree>
    <p:extLst>
      <p:ext uri="{BB962C8B-B14F-4D97-AF65-F5344CB8AC3E}">
        <p14:creationId xmlns:p14="http://schemas.microsoft.com/office/powerpoint/2010/main" val="45963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Nachzügler/ Verschwiegene Gläubiger</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4" name="Textfeld 17"/>
          <p:cNvSpPr txBox="1">
            <a:spLocks noChangeArrowheads="1"/>
          </p:cNvSpPr>
          <p:nvPr/>
        </p:nvSpPr>
        <p:spPr bwMode="auto">
          <a:xfrm>
            <a:off x="915337" y="1700808"/>
            <a:ext cx="7705725" cy="369332"/>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Grundsätze</a:t>
            </a:r>
            <a:endParaRPr lang="de-DE" dirty="0">
              <a:latin typeface="Lucida Sans Unicode" pitchFamily="34" charset="0"/>
            </a:endParaRPr>
          </a:p>
        </p:txBody>
      </p:sp>
      <p:sp>
        <p:nvSpPr>
          <p:cNvPr id="5" name="Textfeld 17"/>
          <p:cNvSpPr txBox="1">
            <a:spLocks noChangeArrowheads="1"/>
          </p:cNvSpPr>
          <p:nvPr/>
        </p:nvSpPr>
        <p:spPr bwMode="auto">
          <a:xfrm>
            <a:off x="1259632" y="2070140"/>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Unbekannt Gläubiger können ebenfalls nur noch die Quote geltend machen (§ 254b InsO)</a:t>
            </a:r>
          </a:p>
        </p:txBody>
      </p:sp>
      <p:sp>
        <p:nvSpPr>
          <p:cNvPr id="6" name="Textfeld 17"/>
          <p:cNvSpPr txBox="1">
            <a:spLocks noChangeArrowheads="1"/>
          </p:cNvSpPr>
          <p:nvPr/>
        </p:nvSpPr>
        <p:spPr bwMode="auto">
          <a:xfrm>
            <a:off x="1259631" y="5722223"/>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Forderungen </a:t>
            </a:r>
            <a:r>
              <a:rPr lang="de-DE" dirty="0">
                <a:latin typeface="Lucida Sans Unicode" pitchFamily="34" charset="0"/>
              </a:rPr>
              <a:t>können jedoch nur ein Jahr nach Rechtskraft der Bestätigung geltend gemacht werden (§ 259b Abs. 2 InsO)</a:t>
            </a:r>
            <a:endParaRPr lang="de-DE" dirty="0" smtClean="0">
              <a:latin typeface="Lucida Sans Unicode" pitchFamily="34" charset="0"/>
            </a:endParaRPr>
          </a:p>
        </p:txBody>
      </p:sp>
      <p:sp>
        <p:nvSpPr>
          <p:cNvPr id="10" name="Textfeld 17"/>
          <p:cNvSpPr txBox="1">
            <a:spLocks noChangeArrowheads="1"/>
          </p:cNvSpPr>
          <p:nvPr/>
        </p:nvSpPr>
        <p:spPr bwMode="auto">
          <a:xfrm>
            <a:off x="1547664" y="3297758"/>
            <a:ext cx="7705725" cy="923330"/>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err="1">
                <a:latin typeface="Lucida Sans Unicode" pitchFamily="34" charset="0"/>
              </a:rPr>
              <a:t>h</a:t>
            </a:r>
            <a:r>
              <a:rPr lang="de-DE" dirty="0" err="1" smtClean="0">
                <a:latin typeface="Lucida Sans Unicode" pitchFamily="34" charset="0"/>
              </a:rPr>
              <a:t>.L</a:t>
            </a:r>
            <a:r>
              <a:rPr lang="de-DE" dirty="0" smtClean="0">
                <a:latin typeface="Lucida Sans Unicode" pitchFamily="34" charset="0"/>
              </a:rPr>
              <a:t>. (z.B. Lüer/Streit, in: Uhlenbruck, § 254b Rdn. </a:t>
            </a:r>
            <a:r>
              <a:rPr lang="de-DE" dirty="0">
                <a:latin typeface="Lucida Sans Unicode" pitchFamily="34" charset="0"/>
              </a:rPr>
              <a:t>6; Thies, in: </a:t>
            </a:r>
            <a:r>
              <a:rPr lang="de-DE" dirty="0" err="1">
                <a:latin typeface="Lucida Sans Unicode" pitchFamily="34" charset="0"/>
              </a:rPr>
              <a:t>HambKom</a:t>
            </a:r>
            <a:r>
              <a:rPr lang="de-DE" dirty="0">
                <a:latin typeface="Lucida Sans Unicode" pitchFamily="34" charset="0"/>
              </a:rPr>
              <a:t>, § 254b Rdn. 2): </a:t>
            </a:r>
            <a:r>
              <a:rPr lang="de-DE" dirty="0" smtClean="0">
                <a:latin typeface="Lucida Sans Unicode" pitchFamily="34" charset="0"/>
              </a:rPr>
              <a:t>Fiktive Quote nach der vorhandenen Masse unter Berücksichtigung der Gläubigerforderung</a:t>
            </a:r>
          </a:p>
        </p:txBody>
      </p:sp>
      <p:sp>
        <p:nvSpPr>
          <p:cNvPr id="11" name="Textfeld 17"/>
          <p:cNvSpPr txBox="1">
            <a:spLocks noChangeArrowheads="1"/>
          </p:cNvSpPr>
          <p:nvPr/>
        </p:nvSpPr>
        <p:spPr bwMode="auto">
          <a:xfrm>
            <a:off x="1547664" y="2708920"/>
            <a:ext cx="7705725" cy="646331"/>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wohl BGH NZI 2015, 797; Beschluss vom 03.12.2015, IX ZA 32/14: Gleiche Höhe wie Planbeteiligte</a:t>
            </a:r>
          </a:p>
        </p:txBody>
      </p:sp>
      <p:sp>
        <p:nvSpPr>
          <p:cNvPr id="12" name="Textfeld 17"/>
          <p:cNvSpPr txBox="1">
            <a:spLocks noChangeArrowheads="1"/>
          </p:cNvSpPr>
          <p:nvPr/>
        </p:nvSpPr>
        <p:spPr bwMode="auto">
          <a:xfrm>
            <a:off x="1547664" y="4208314"/>
            <a:ext cx="7705725" cy="1477328"/>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a:latin typeface="Lucida Sans Unicode" pitchFamily="34" charset="0"/>
              </a:rPr>
              <a:t>Thies, in: </a:t>
            </a:r>
            <a:r>
              <a:rPr lang="de-DE" dirty="0" err="1">
                <a:latin typeface="Lucida Sans Unicode" pitchFamily="34" charset="0"/>
              </a:rPr>
              <a:t>HambKom</a:t>
            </a:r>
            <a:r>
              <a:rPr lang="de-DE" dirty="0">
                <a:latin typeface="Lucida Sans Unicode" pitchFamily="34" charset="0"/>
              </a:rPr>
              <a:t>, § 254b Rdn. 2: </a:t>
            </a:r>
            <a:r>
              <a:rPr lang="de-DE" dirty="0" smtClean="0">
                <a:latin typeface="Lucida Sans Unicode" pitchFamily="34" charset="0"/>
              </a:rPr>
              <a:t>„Zuzugeben </a:t>
            </a:r>
            <a:r>
              <a:rPr lang="de-DE" dirty="0">
                <a:latin typeface="Lucida Sans Unicode" pitchFamily="34" charset="0"/>
              </a:rPr>
              <a:t>ist allerdings, dass dies </a:t>
            </a:r>
            <a:r>
              <a:rPr lang="de-DE" dirty="0" smtClean="0">
                <a:latin typeface="Lucida Sans Unicode" pitchFamily="34" charset="0"/>
              </a:rPr>
              <a:t>(Anm.: die zuvor genannte Auffassung) vom </a:t>
            </a:r>
            <a:r>
              <a:rPr lang="de-DE" dirty="0">
                <a:latin typeface="Lucida Sans Unicode" pitchFamily="34" charset="0"/>
              </a:rPr>
              <a:t>Wortlaut des § 254b nicht gedeckt ist und zudem zu </a:t>
            </a:r>
            <a:r>
              <a:rPr lang="de-DE" dirty="0" smtClean="0">
                <a:latin typeface="Lucida Sans Unicode" pitchFamily="34" charset="0"/>
              </a:rPr>
              <a:t>Berechnungs-problemen </a:t>
            </a:r>
            <a:r>
              <a:rPr lang="de-DE" dirty="0">
                <a:latin typeface="Lucida Sans Unicode" pitchFamily="34" charset="0"/>
              </a:rPr>
              <a:t>bei nachträglicher Geltendmachung von Forderungen durch mehrere Gläubiger führen würde</a:t>
            </a:r>
            <a:r>
              <a:rPr lang="de-DE" dirty="0" smtClean="0">
                <a:latin typeface="Lucida Sans Unicode" pitchFamily="34" charset="0"/>
              </a:rPr>
              <a:t>.“</a:t>
            </a:r>
            <a:endParaRPr lang="de-DE" dirty="0">
              <a:latin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1"/>
          <p:cNvSpPr>
            <a:spLocks noGrp="1"/>
          </p:cNvSpPr>
          <p:nvPr>
            <p:ph idx="1"/>
          </p:nvPr>
        </p:nvSpPr>
        <p:spPr>
          <a:xfrm>
            <a:off x="424800" y="1267200"/>
            <a:ext cx="8686800" cy="652462"/>
          </a:xfrm>
        </p:spPr>
        <p:txBody>
          <a:bodyPr/>
          <a:lstStyle/>
          <a:p>
            <a:pPr eaLnBrk="1" hangingPunct="1"/>
            <a:r>
              <a:rPr lang="de-DE" dirty="0" smtClean="0"/>
              <a:t>Nachzügler/ Verschwiegene Gläubiger</a:t>
            </a:r>
          </a:p>
        </p:txBody>
      </p:sp>
      <p:sp>
        <p:nvSpPr>
          <p:cNvPr id="3" name="Titel 2"/>
          <p:cNvSpPr>
            <a:spLocks noGrp="1"/>
          </p:cNvSpPr>
          <p:nvPr>
            <p:ph type="title"/>
          </p:nvPr>
        </p:nvSpPr>
        <p:spPr/>
        <p:txBody>
          <a:bodyPr>
            <a:normAutofit/>
          </a:bodyPr>
          <a:lstStyle/>
          <a:p>
            <a:pPr eaLnBrk="1" fontAlgn="auto" hangingPunct="1">
              <a:spcAft>
                <a:spcPts val="0"/>
              </a:spcAft>
              <a:defRPr/>
            </a:pPr>
            <a:r>
              <a:rPr lang="de-DE" dirty="0"/>
              <a:t>Insolvenzpläne in der Praxis</a:t>
            </a:r>
          </a:p>
        </p:txBody>
      </p:sp>
      <p:sp>
        <p:nvSpPr>
          <p:cNvPr id="7" name="Textfeld 17"/>
          <p:cNvSpPr txBox="1">
            <a:spLocks noChangeArrowheads="1"/>
          </p:cNvSpPr>
          <p:nvPr/>
        </p:nvSpPr>
        <p:spPr bwMode="auto">
          <a:xfrm>
            <a:off x="981075" y="1844824"/>
            <a:ext cx="7705725" cy="369332"/>
          </a:xfrm>
          <a:prstGeom prst="rect">
            <a:avLst/>
          </a:prstGeom>
          <a:noFill/>
          <a:ln w="9525">
            <a:noFill/>
            <a:miter lim="800000"/>
            <a:headEnd/>
            <a:tailEnd/>
          </a:ln>
        </p:spPr>
        <p:txBody>
          <a:bodyPr>
            <a:spAutoFit/>
          </a:bodyPr>
          <a:lstStyle/>
          <a:p>
            <a:pPr marL="180975" indent="-180975" algn="just">
              <a:buFont typeface="Arial" charset="0"/>
              <a:buChar char="•"/>
            </a:pPr>
            <a:r>
              <a:rPr lang="de-DE" dirty="0" smtClean="0">
                <a:latin typeface="Lucida Sans Unicode" pitchFamily="34" charset="0"/>
              </a:rPr>
              <a:t>Folgen der Nichtzahlung</a:t>
            </a:r>
            <a:endParaRPr lang="de-DE" dirty="0">
              <a:latin typeface="Lucida Sans Unicode" pitchFamily="34" charset="0"/>
            </a:endParaRPr>
          </a:p>
        </p:txBody>
      </p:sp>
      <p:sp>
        <p:nvSpPr>
          <p:cNvPr id="8" name="Textfeld 17"/>
          <p:cNvSpPr txBox="1">
            <a:spLocks noChangeArrowheads="1"/>
          </p:cNvSpPr>
          <p:nvPr/>
        </p:nvSpPr>
        <p:spPr bwMode="auto">
          <a:xfrm>
            <a:off x="1259630" y="2238855"/>
            <a:ext cx="7705725" cy="646331"/>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Gläubiger </a:t>
            </a:r>
            <a:r>
              <a:rPr lang="de-DE" dirty="0">
                <a:latin typeface="Lucida Sans Unicode" pitchFamily="34" charset="0"/>
              </a:rPr>
              <a:t>kann gemäß § 255 Abs. 1 InsO vorgehen, so dass die Quotenbeschränkung </a:t>
            </a:r>
            <a:r>
              <a:rPr lang="de-DE" dirty="0" smtClean="0">
                <a:latin typeface="Lucida Sans Unicode" pitchFamily="34" charset="0"/>
              </a:rPr>
              <a:t>für ihn </a:t>
            </a:r>
            <a:r>
              <a:rPr lang="de-DE" dirty="0">
                <a:latin typeface="Lucida Sans Unicode" pitchFamily="34" charset="0"/>
              </a:rPr>
              <a:t>entfällt</a:t>
            </a:r>
            <a:endParaRPr lang="de-DE" dirty="0" smtClean="0">
              <a:latin typeface="Lucida Sans Unicode" pitchFamily="34" charset="0"/>
            </a:endParaRPr>
          </a:p>
        </p:txBody>
      </p:sp>
      <p:sp>
        <p:nvSpPr>
          <p:cNvPr id="9" name="Textfeld 17"/>
          <p:cNvSpPr txBox="1">
            <a:spLocks noChangeArrowheads="1"/>
          </p:cNvSpPr>
          <p:nvPr/>
        </p:nvSpPr>
        <p:spPr bwMode="auto">
          <a:xfrm>
            <a:off x="1235709" y="2882333"/>
            <a:ext cx="7705725" cy="923330"/>
          </a:xfrm>
          <a:prstGeom prst="rect">
            <a:avLst/>
          </a:prstGeom>
          <a:noFill/>
          <a:ln w="9525">
            <a:noFill/>
            <a:miter lim="800000"/>
            <a:headEnd/>
            <a:tailEnd/>
          </a:ln>
        </p:spPr>
        <p:txBody>
          <a:bodyPr>
            <a:spAutoFit/>
          </a:bodyPr>
          <a:lstStyle/>
          <a:p>
            <a:pPr marL="285750" indent="-285750" algn="just">
              <a:buFont typeface="Courier New" panose="02070309020205020404" pitchFamily="49" charset="0"/>
              <a:buChar char="o"/>
            </a:pPr>
            <a:r>
              <a:rPr lang="de-DE" dirty="0" smtClean="0">
                <a:latin typeface="Lucida Sans Unicode" pitchFamily="34" charset="0"/>
              </a:rPr>
              <a:t>Gläubiger </a:t>
            </a:r>
            <a:r>
              <a:rPr lang="de-DE" dirty="0">
                <a:latin typeface="Lucida Sans Unicode" pitchFamily="34" charset="0"/>
              </a:rPr>
              <a:t>kann ein neues Insolvenzverfahren beantragen, was zum Wiederaufleben sämtlicher Forderungen führt (§ 255 Abs. 2 InsO)</a:t>
            </a:r>
            <a:endParaRPr lang="de-DE" dirty="0" smtClean="0">
              <a:latin typeface="Lucida Sans Unicode" pitchFamily="34" charset="0"/>
            </a:endParaRPr>
          </a:p>
        </p:txBody>
      </p:sp>
      <p:sp>
        <p:nvSpPr>
          <p:cNvPr id="11" name="Textfeld 17"/>
          <p:cNvSpPr txBox="1">
            <a:spLocks noChangeArrowheads="1"/>
          </p:cNvSpPr>
          <p:nvPr/>
        </p:nvSpPr>
        <p:spPr bwMode="auto">
          <a:xfrm>
            <a:off x="971600" y="3853511"/>
            <a:ext cx="7705725" cy="369332"/>
          </a:xfrm>
          <a:prstGeom prst="rect">
            <a:avLst/>
          </a:prstGeom>
          <a:noFill/>
          <a:ln w="9525">
            <a:noFill/>
            <a:miter lim="800000"/>
            <a:headEnd/>
            <a:tailEnd/>
          </a:ln>
        </p:spPr>
        <p:txBody>
          <a:bodyPr>
            <a:spAutoFit/>
          </a:bodyPr>
          <a:lstStyle/>
          <a:p>
            <a:pPr marL="180975" indent="-180975">
              <a:buFont typeface="Arial" charset="0"/>
              <a:buChar char="•"/>
            </a:pPr>
            <a:r>
              <a:rPr lang="de-DE" dirty="0" smtClean="0">
                <a:latin typeface="Lucida Sans Unicode" pitchFamily="34" charset="0"/>
              </a:rPr>
              <a:t>Lösungsmöglichkeiten</a:t>
            </a:r>
            <a:endParaRPr lang="de-DE" dirty="0">
              <a:latin typeface="Lucida Sans Unicode" pitchFamily="34" charset="0"/>
            </a:endParaRPr>
          </a:p>
        </p:txBody>
      </p:sp>
      <p:sp>
        <p:nvSpPr>
          <p:cNvPr id="12" name="Textfeld 17"/>
          <p:cNvSpPr txBox="1">
            <a:spLocks noChangeArrowheads="1"/>
          </p:cNvSpPr>
          <p:nvPr/>
        </p:nvSpPr>
        <p:spPr bwMode="auto">
          <a:xfrm>
            <a:off x="1315895" y="4222843"/>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Aufführung </a:t>
            </a:r>
            <a:r>
              <a:rPr lang="de-DE" dirty="0">
                <a:latin typeface="Lucida Sans Unicode" pitchFamily="34" charset="0"/>
              </a:rPr>
              <a:t>gemäß § 229 S. 3 InsO?</a:t>
            </a:r>
            <a:endParaRPr lang="de-DE" dirty="0" smtClean="0">
              <a:latin typeface="Lucida Sans Unicode" pitchFamily="34" charset="0"/>
            </a:endParaRPr>
          </a:p>
        </p:txBody>
      </p:sp>
      <p:sp>
        <p:nvSpPr>
          <p:cNvPr id="13" name="Textfeld 17"/>
          <p:cNvSpPr txBox="1">
            <a:spLocks noChangeArrowheads="1"/>
          </p:cNvSpPr>
          <p:nvPr/>
        </p:nvSpPr>
        <p:spPr bwMode="auto">
          <a:xfrm>
            <a:off x="1315893" y="4590578"/>
            <a:ext cx="7705725" cy="369332"/>
          </a:xfrm>
          <a:prstGeom prst="rect">
            <a:avLst/>
          </a:prstGeom>
          <a:noFill/>
          <a:ln w="9525">
            <a:noFill/>
            <a:miter lim="800000"/>
            <a:headEnd/>
            <a:tailEnd/>
          </a:ln>
        </p:spPr>
        <p:txBody>
          <a:bodyPr>
            <a:spAutoFit/>
          </a:bodyPr>
          <a:lstStyle/>
          <a:p>
            <a:pPr marL="285750" indent="-285750">
              <a:buFont typeface="Courier New" panose="02070309020205020404" pitchFamily="49" charset="0"/>
              <a:buChar char="o"/>
            </a:pPr>
            <a:r>
              <a:rPr lang="de-DE" dirty="0" smtClean="0">
                <a:latin typeface="Lucida Sans Unicode" pitchFamily="34" charset="0"/>
              </a:rPr>
              <a:t>Bildung einer Gruppe für nicht berücksichtigte Gläubiger</a:t>
            </a:r>
          </a:p>
        </p:txBody>
      </p:sp>
      <p:sp>
        <p:nvSpPr>
          <p:cNvPr id="14" name="Textfeld 17"/>
          <p:cNvSpPr txBox="1">
            <a:spLocks noChangeArrowheads="1"/>
          </p:cNvSpPr>
          <p:nvPr/>
        </p:nvSpPr>
        <p:spPr bwMode="auto">
          <a:xfrm>
            <a:off x="1603927" y="4994592"/>
            <a:ext cx="7705725" cy="369332"/>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smtClean="0">
                <a:latin typeface="Lucida Sans Unicode" pitchFamily="34" charset="0"/>
              </a:rPr>
              <a:t>Gläubigerquote könnte auf Null festgesetzt werden</a:t>
            </a:r>
          </a:p>
        </p:txBody>
      </p:sp>
      <p:sp>
        <p:nvSpPr>
          <p:cNvPr id="15" name="Textfeld 17"/>
          <p:cNvSpPr txBox="1">
            <a:spLocks noChangeArrowheads="1"/>
          </p:cNvSpPr>
          <p:nvPr/>
        </p:nvSpPr>
        <p:spPr bwMode="auto">
          <a:xfrm>
            <a:off x="1603927" y="5363924"/>
            <a:ext cx="7705725" cy="369332"/>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pPr>
            <a:r>
              <a:rPr lang="de-DE" dirty="0" err="1" smtClean="0">
                <a:latin typeface="Lucida Sans Unicode" pitchFamily="34" charset="0"/>
              </a:rPr>
              <a:t>h.M</a:t>
            </a:r>
            <a:r>
              <a:rPr lang="de-DE" dirty="0" smtClean="0">
                <a:latin typeface="Lucida Sans Unicode" pitchFamily="34" charset="0"/>
              </a:rPr>
              <a:t>.: Gruppenbildung unzulässig</a:t>
            </a:r>
          </a:p>
        </p:txBody>
      </p:sp>
    </p:spTree>
    <p:extLst>
      <p:ext uri="{BB962C8B-B14F-4D97-AF65-F5344CB8AC3E}">
        <p14:creationId xmlns:p14="http://schemas.microsoft.com/office/powerpoint/2010/main" val="350059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P spid="13" grpId="0"/>
      <p:bldP spid="14" grpId="0"/>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BrainstrmSess</Template>
  <TotalTime>0</TotalTime>
  <Words>2464</Words>
  <Application>Microsoft Office PowerPoint</Application>
  <PresentationFormat>Bildschirmpräsentation (4:3)</PresentationFormat>
  <Paragraphs>245</Paragraphs>
  <Slides>32</Slides>
  <Notes>26</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BrainstrmSess</vt:lpstr>
      <vt:lpstr>Insolvenzpläne in „Kleinverfahren“</vt:lpstr>
      <vt:lpstr>Einführung</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der Praxis</vt:lpstr>
      <vt:lpstr>Insolvenzpläne in „Kleinverfahren“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
  <cp:lastModifiedBy/>
  <cp:revision>6</cp:revision>
  <dcterms:created xsi:type="dcterms:W3CDTF">2011-12-20T06:15:58Z</dcterms:created>
  <dcterms:modified xsi:type="dcterms:W3CDTF">2016-01-28T22:38:25Z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